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0" r:id="rId3"/>
    <p:sldId id="257" r:id="rId4"/>
    <p:sldId id="260" r:id="rId5"/>
    <p:sldId id="263" r:id="rId6"/>
    <p:sldId id="267" r:id="rId7"/>
    <p:sldId id="262" r:id="rId8"/>
    <p:sldId id="274" r:id="rId9"/>
    <p:sldId id="275" r:id="rId10"/>
    <p:sldId id="265" r:id="rId11"/>
    <p:sldId id="273" r:id="rId12"/>
    <p:sldId id="264" r:id="rId13"/>
    <p:sldId id="271" r:id="rId14"/>
    <p:sldId id="266" r:id="rId15"/>
    <p:sldId id="272"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00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15"/>
    <p:restoredTop sz="94692"/>
  </p:normalViewPr>
  <p:slideViewPr>
    <p:cSldViewPr snapToGrid="0" snapToObjects="1">
      <p:cViewPr varScale="1">
        <p:scale>
          <a:sx n="137" d="100"/>
          <a:sy n="137" d="100"/>
        </p:scale>
        <p:origin x="11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FD262-4585-7445-8882-8965E6DE53F5}" type="datetimeFigureOut">
              <a:rPr lang="en-US" smtClean="0"/>
              <a:t>12/22/20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24B5B-DDB3-F243-A4E4-095AAAA17A5E}" type="slidenum">
              <a:rPr lang="en-US" smtClean="0"/>
              <a:t>‹#›</a:t>
            </a:fld>
            <a:endParaRPr lang="en-US"/>
          </a:p>
        </p:txBody>
      </p:sp>
    </p:spTree>
    <p:extLst>
      <p:ext uri="{BB962C8B-B14F-4D97-AF65-F5344CB8AC3E}">
        <p14:creationId xmlns:p14="http://schemas.microsoft.com/office/powerpoint/2010/main" val="349456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1</a:t>
            </a:fld>
            <a:endParaRPr lang="en-US"/>
          </a:p>
        </p:txBody>
      </p:sp>
    </p:spTree>
    <p:extLst>
      <p:ext uri="{BB962C8B-B14F-4D97-AF65-F5344CB8AC3E}">
        <p14:creationId xmlns:p14="http://schemas.microsoft.com/office/powerpoint/2010/main" val="3998746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11</a:t>
            </a:fld>
            <a:endParaRPr lang="en-US"/>
          </a:p>
        </p:txBody>
      </p:sp>
    </p:spTree>
    <p:extLst>
      <p:ext uri="{BB962C8B-B14F-4D97-AF65-F5344CB8AC3E}">
        <p14:creationId xmlns:p14="http://schemas.microsoft.com/office/powerpoint/2010/main" val="367452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12</a:t>
            </a:fld>
            <a:endParaRPr lang="en-US"/>
          </a:p>
        </p:txBody>
      </p:sp>
    </p:spTree>
    <p:extLst>
      <p:ext uri="{BB962C8B-B14F-4D97-AF65-F5344CB8AC3E}">
        <p14:creationId xmlns:p14="http://schemas.microsoft.com/office/powerpoint/2010/main" val="348580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13</a:t>
            </a:fld>
            <a:endParaRPr lang="en-US"/>
          </a:p>
        </p:txBody>
      </p:sp>
    </p:spTree>
    <p:extLst>
      <p:ext uri="{BB962C8B-B14F-4D97-AF65-F5344CB8AC3E}">
        <p14:creationId xmlns:p14="http://schemas.microsoft.com/office/powerpoint/2010/main" val="330213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14</a:t>
            </a:fld>
            <a:endParaRPr lang="en-US"/>
          </a:p>
        </p:txBody>
      </p:sp>
    </p:spTree>
    <p:extLst>
      <p:ext uri="{BB962C8B-B14F-4D97-AF65-F5344CB8AC3E}">
        <p14:creationId xmlns:p14="http://schemas.microsoft.com/office/powerpoint/2010/main" val="2690810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15</a:t>
            </a:fld>
            <a:endParaRPr lang="en-US"/>
          </a:p>
        </p:txBody>
      </p:sp>
    </p:spTree>
    <p:extLst>
      <p:ext uri="{BB962C8B-B14F-4D97-AF65-F5344CB8AC3E}">
        <p14:creationId xmlns:p14="http://schemas.microsoft.com/office/powerpoint/2010/main" val="155667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16</a:t>
            </a:fld>
            <a:endParaRPr lang="en-US"/>
          </a:p>
        </p:txBody>
      </p:sp>
    </p:spTree>
    <p:extLst>
      <p:ext uri="{BB962C8B-B14F-4D97-AF65-F5344CB8AC3E}">
        <p14:creationId xmlns:p14="http://schemas.microsoft.com/office/powerpoint/2010/main" val="391931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3</a:t>
            </a:fld>
            <a:endParaRPr lang="en-US"/>
          </a:p>
        </p:txBody>
      </p:sp>
    </p:spTree>
    <p:extLst>
      <p:ext uri="{BB962C8B-B14F-4D97-AF65-F5344CB8AC3E}">
        <p14:creationId xmlns:p14="http://schemas.microsoft.com/office/powerpoint/2010/main" val="139158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4</a:t>
            </a:fld>
            <a:endParaRPr lang="en-US"/>
          </a:p>
        </p:txBody>
      </p:sp>
    </p:spTree>
    <p:extLst>
      <p:ext uri="{BB962C8B-B14F-4D97-AF65-F5344CB8AC3E}">
        <p14:creationId xmlns:p14="http://schemas.microsoft.com/office/powerpoint/2010/main" val="169077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5</a:t>
            </a:fld>
            <a:endParaRPr lang="en-US"/>
          </a:p>
        </p:txBody>
      </p:sp>
    </p:spTree>
    <p:extLst>
      <p:ext uri="{BB962C8B-B14F-4D97-AF65-F5344CB8AC3E}">
        <p14:creationId xmlns:p14="http://schemas.microsoft.com/office/powerpoint/2010/main" val="284893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6</a:t>
            </a:fld>
            <a:endParaRPr lang="en-US"/>
          </a:p>
        </p:txBody>
      </p:sp>
    </p:spTree>
    <p:extLst>
      <p:ext uri="{BB962C8B-B14F-4D97-AF65-F5344CB8AC3E}">
        <p14:creationId xmlns:p14="http://schemas.microsoft.com/office/powerpoint/2010/main" val="324899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7</a:t>
            </a:fld>
            <a:endParaRPr lang="en-US"/>
          </a:p>
        </p:txBody>
      </p:sp>
    </p:spTree>
    <p:extLst>
      <p:ext uri="{BB962C8B-B14F-4D97-AF65-F5344CB8AC3E}">
        <p14:creationId xmlns:p14="http://schemas.microsoft.com/office/powerpoint/2010/main" val="27380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8</a:t>
            </a:fld>
            <a:endParaRPr lang="en-US"/>
          </a:p>
        </p:txBody>
      </p:sp>
    </p:spTree>
    <p:extLst>
      <p:ext uri="{BB962C8B-B14F-4D97-AF65-F5344CB8AC3E}">
        <p14:creationId xmlns:p14="http://schemas.microsoft.com/office/powerpoint/2010/main" val="190073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9</a:t>
            </a:fld>
            <a:endParaRPr lang="en-US"/>
          </a:p>
        </p:txBody>
      </p:sp>
    </p:spTree>
    <p:extLst>
      <p:ext uri="{BB962C8B-B14F-4D97-AF65-F5344CB8AC3E}">
        <p14:creationId xmlns:p14="http://schemas.microsoft.com/office/powerpoint/2010/main" val="103690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24B5B-DDB3-F243-A4E4-095AAAA17A5E}" type="slidenum">
              <a:rPr lang="en-US" smtClean="0"/>
              <a:t>10</a:t>
            </a:fld>
            <a:endParaRPr lang="en-US"/>
          </a:p>
        </p:txBody>
      </p:sp>
    </p:spTree>
    <p:extLst>
      <p:ext uri="{BB962C8B-B14F-4D97-AF65-F5344CB8AC3E}">
        <p14:creationId xmlns:p14="http://schemas.microsoft.com/office/powerpoint/2010/main" val="24055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72D2-0504-C94D-9D02-602EDBAF6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8205BA-ED6C-5948-980A-85244FC98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DE1D31-8B54-A546-A9C8-27A08E55B777}"/>
              </a:ext>
            </a:extLst>
          </p:cNvPr>
          <p:cNvSpPr>
            <a:spLocks noGrp="1"/>
          </p:cNvSpPr>
          <p:nvPr>
            <p:ph type="dt" sz="half" idx="10"/>
          </p:nvPr>
        </p:nvSpPr>
        <p:spPr/>
        <p:txBody>
          <a:bodyPr/>
          <a:lstStyle/>
          <a:p>
            <a:fld id="{10689B0B-66DF-AD4B-92E6-0B676E6E0532}" type="datetime1">
              <a:rPr lang="en-US" smtClean="0"/>
              <a:t>12/22/20</a:t>
            </a:fld>
            <a:endParaRPr lang="en-US"/>
          </a:p>
        </p:txBody>
      </p:sp>
      <p:sp>
        <p:nvSpPr>
          <p:cNvPr id="5" name="Footer Placeholder 4">
            <a:extLst>
              <a:ext uri="{FF2B5EF4-FFF2-40B4-BE49-F238E27FC236}">
                <a16:creationId xmlns:a16="http://schemas.microsoft.com/office/drawing/2014/main" id="{1617365E-148E-B648-8547-259E150BB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B88E1-B80A-B342-8E37-FEBDFE8F9E7F}"/>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43870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E114-7F6A-4A4F-9452-FD372A3CB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F2DA71-C0C7-4C42-B5B7-1CD9BC7CC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D859F-159D-E247-A07A-ECC3319C5932}"/>
              </a:ext>
            </a:extLst>
          </p:cNvPr>
          <p:cNvSpPr>
            <a:spLocks noGrp="1"/>
          </p:cNvSpPr>
          <p:nvPr>
            <p:ph type="dt" sz="half" idx="10"/>
          </p:nvPr>
        </p:nvSpPr>
        <p:spPr/>
        <p:txBody>
          <a:bodyPr/>
          <a:lstStyle/>
          <a:p>
            <a:fld id="{2706B909-9188-6D40-BA3A-C1BFA89DD0E5}" type="datetime1">
              <a:rPr lang="en-US" smtClean="0"/>
              <a:t>12/22/20</a:t>
            </a:fld>
            <a:endParaRPr lang="en-US"/>
          </a:p>
        </p:txBody>
      </p:sp>
      <p:sp>
        <p:nvSpPr>
          <p:cNvPr id="5" name="Footer Placeholder 4">
            <a:extLst>
              <a:ext uri="{FF2B5EF4-FFF2-40B4-BE49-F238E27FC236}">
                <a16:creationId xmlns:a16="http://schemas.microsoft.com/office/drawing/2014/main" id="{9E5C580D-30F2-7A40-8F0D-035E819A1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99ECF-F87B-CD4C-B629-988E6C9C352F}"/>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113203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093D7E-13B2-E74A-B38E-32C9A83060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3BB5AB-9969-3345-9320-E464FE650A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9851B-0216-9243-9F28-99AD26C8C462}"/>
              </a:ext>
            </a:extLst>
          </p:cNvPr>
          <p:cNvSpPr>
            <a:spLocks noGrp="1"/>
          </p:cNvSpPr>
          <p:nvPr>
            <p:ph type="dt" sz="half" idx="10"/>
          </p:nvPr>
        </p:nvSpPr>
        <p:spPr/>
        <p:txBody>
          <a:bodyPr/>
          <a:lstStyle/>
          <a:p>
            <a:fld id="{404EBA93-9559-B749-BFF6-05BBBE8B7479}" type="datetime1">
              <a:rPr lang="en-US" smtClean="0"/>
              <a:t>12/22/20</a:t>
            </a:fld>
            <a:endParaRPr lang="en-US"/>
          </a:p>
        </p:txBody>
      </p:sp>
      <p:sp>
        <p:nvSpPr>
          <p:cNvPr id="5" name="Footer Placeholder 4">
            <a:extLst>
              <a:ext uri="{FF2B5EF4-FFF2-40B4-BE49-F238E27FC236}">
                <a16:creationId xmlns:a16="http://schemas.microsoft.com/office/drawing/2014/main" id="{546CC0FF-A152-9244-A227-E37D11349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FCFB7-C43E-3241-BFDE-1418B273A781}"/>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232799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7440-A2BF-BC4C-9D4A-15557D44C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08DD0-7BAC-F646-BFD6-A04CD2FF3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4261D-D234-8E44-A9A2-4EB170F94441}"/>
              </a:ext>
            </a:extLst>
          </p:cNvPr>
          <p:cNvSpPr>
            <a:spLocks noGrp="1"/>
          </p:cNvSpPr>
          <p:nvPr>
            <p:ph type="dt" sz="half" idx="10"/>
          </p:nvPr>
        </p:nvSpPr>
        <p:spPr/>
        <p:txBody>
          <a:bodyPr/>
          <a:lstStyle/>
          <a:p>
            <a:fld id="{1E8F21F3-CD9E-AE41-919F-1728F1CEA7A4}" type="datetime1">
              <a:rPr lang="en-US" smtClean="0"/>
              <a:t>12/22/20</a:t>
            </a:fld>
            <a:endParaRPr lang="en-US"/>
          </a:p>
        </p:txBody>
      </p:sp>
      <p:sp>
        <p:nvSpPr>
          <p:cNvPr id="5" name="Footer Placeholder 4">
            <a:extLst>
              <a:ext uri="{FF2B5EF4-FFF2-40B4-BE49-F238E27FC236}">
                <a16:creationId xmlns:a16="http://schemas.microsoft.com/office/drawing/2014/main" id="{3E199028-33D7-D844-9382-359C1304F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1B0FA-DE62-C94C-8C72-E70C93D059B3}"/>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367808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626C-2573-2545-A47A-5FB3B017FA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EF8157-B6A6-B74D-9AEB-8964B3E81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9704E9-BBFB-D741-8732-DD0B5CE6702F}"/>
              </a:ext>
            </a:extLst>
          </p:cNvPr>
          <p:cNvSpPr>
            <a:spLocks noGrp="1"/>
          </p:cNvSpPr>
          <p:nvPr>
            <p:ph type="dt" sz="half" idx="10"/>
          </p:nvPr>
        </p:nvSpPr>
        <p:spPr/>
        <p:txBody>
          <a:bodyPr/>
          <a:lstStyle/>
          <a:p>
            <a:fld id="{3EB3A727-1D74-4040-B5E0-720AFA284035}" type="datetime1">
              <a:rPr lang="en-US" smtClean="0"/>
              <a:t>12/22/20</a:t>
            </a:fld>
            <a:endParaRPr lang="en-US"/>
          </a:p>
        </p:txBody>
      </p:sp>
      <p:sp>
        <p:nvSpPr>
          <p:cNvPr id="5" name="Footer Placeholder 4">
            <a:extLst>
              <a:ext uri="{FF2B5EF4-FFF2-40B4-BE49-F238E27FC236}">
                <a16:creationId xmlns:a16="http://schemas.microsoft.com/office/drawing/2014/main" id="{4224003C-2366-4942-A4DA-5E523EB30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5A976-CDF7-9040-99E1-96B6AB64BF4C}"/>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403537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779F5-5604-0449-B7E9-997DB3D3D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0C55B-0D1E-A54A-A246-3484696B98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C892DC-43BB-2B4B-8673-B7267686A2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0413F-A495-5141-96FA-A2825B59D62C}"/>
              </a:ext>
            </a:extLst>
          </p:cNvPr>
          <p:cNvSpPr>
            <a:spLocks noGrp="1"/>
          </p:cNvSpPr>
          <p:nvPr>
            <p:ph type="dt" sz="half" idx="10"/>
          </p:nvPr>
        </p:nvSpPr>
        <p:spPr/>
        <p:txBody>
          <a:bodyPr/>
          <a:lstStyle/>
          <a:p>
            <a:fld id="{46ED9405-EEE4-2C44-B154-A0BBC5E3889E}" type="datetime1">
              <a:rPr lang="en-US" smtClean="0"/>
              <a:t>12/22/20</a:t>
            </a:fld>
            <a:endParaRPr lang="en-US"/>
          </a:p>
        </p:txBody>
      </p:sp>
      <p:sp>
        <p:nvSpPr>
          <p:cNvPr id="6" name="Footer Placeholder 5">
            <a:extLst>
              <a:ext uri="{FF2B5EF4-FFF2-40B4-BE49-F238E27FC236}">
                <a16:creationId xmlns:a16="http://schemas.microsoft.com/office/drawing/2014/main" id="{22F0FB22-F08B-BE4B-894E-8E72B131D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AF7EB-0BF0-C542-BDF0-82A3784B55A4}"/>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2198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5D47-BF84-5E42-AB5A-96069125A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E6966-4610-7940-92DE-5CDBB383B1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08F691-5571-244D-BEC4-3661506AE2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74725-BAB9-9447-89CD-C30E22F80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20C210-A6C4-EA44-9F78-9BCCD5448D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61B6F-F316-DD4E-988E-8E436101BE51}"/>
              </a:ext>
            </a:extLst>
          </p:cNvPr>
          <p:cNvSpPr>
            <a:spLocks noGrp="1"/>
          </p:cNvSpPr>
          <p:nvPr>
            <p:ph type="dt" sz="half" idx="10"/>
          </p:nvPr>
        </p:nvSpPr>
        <p:spPr/>
        <p:txBody>
          <a:bodyPr/>
          <a:lstStyle/>
          <a:p>
            <a:fld id="{6174EF34-470D-E64D-8DCB-DB8F6EF4AA76}" type="datetime1">
              <a:rPr lang="en-US" smtClean="0"/>
              <a:t>12/22/20</a:t>
            </a:fld>
            <a:endParaRPr lang="en-US"/>
          </a:p>
        </p:txBody>
      </p:sp>
      <p:sp>
        <p:nvSpPr>
          <p:cNvPr id="8" name="Footer Placeholder 7">
            <a:extLst>
              <a:ext uri="{FF2B5EF4-FFF2-40B4-BE49-F238E27FC236}">
                <a16:creationId xmlns:a16="http://schemas.microsoft.com/office/drawing/2014/main" id="{F75AD738-3B2D-0944-87E2-10A52174CD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4B8716-6C7A-904E-9789-112D5D26DF28}"/>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288926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57EB-13D4-A646-8CD3-EA6125FC3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4FD7EB-A084-834B-908A-5FEE14C5EE45}"/>
              </a:ext>
            </a:extLst>
          </p:cNvPr>
          <p:cNvSpPr>
            <a:spLocks noGrp="1"/>
          </p:cNvSpPr>
          <p:nvPr>
            <p:ph type="dt" sz="half" idx="10"/>
          </p:nvPr>
        </p:nvSpPr>
        <p:spPr/>
        <p:txBody>
          <a:bodyPr/>
          <a:lstStyle/>
          <a:p>
            <a:fld id="{F0E20840-DFE3-7D4C-81F7-676BF5D5C8FB}" type="datetime1">
              <a:rPr lang="en-US" smtClean="0"/>
              <a:t>12/22/20</a:t>
            </a:fld>
            <a:endParaRPr lang="en-US"/>
          </a:p>
        </p:txBody>
      </p:sp>
      <p:sp>
        <p:nvSpPr>
          <p:cNvPr id="4" name="Footer Placeholder 3">
            <a:extLst>
              <a:ext uri="{FF2B5EF4-FFF2-40B4-BE49-F238E27FC236}">
                <a16:creationId xmlns:a16="http://schemas.microsoft.com/office/drawing/2014/main" id="{257AE93B-B4B0-3943-8EDB-90ADD9FDFB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C3A9CF-4829-4F4C-BE31-AC170842B832}"/>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189609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5A849D-3BC9-F443-BFEF-EFF858D06840}"/>
              </a:ext>
            </a:extLst>
          </p:cNvPr>
          <p:cNvSpPr>
            <a:spLocks noGrp="1"/>
          </p:cNvSpPr>
          <p:nvPr>
            <p:ph type="dt" sz="half" idx="10"/>
          </p:nvPr>
        </p:nvSpPr>
        <p:spPr/>
        <p:txBody>
          <a:bodyPr/>
          <a:lstStyle/>
          <a:p>
            <a:fld id="{0DD92624-4CD4-BB4D-8538-2CAA0FA6CD76}" type="datetime1">
              <a:rPr lang="en-US" smtClean="0"/>
              <a:t>12/22/20</a:t>
            </a:fld>
            <a:endParaRPr lang="en-US"/>
          </a:p>
        </p:txBody>
      </p:sp>
      <p:sp>
        <p:nvSpPr>
          <p:cNvPr id="3" name="Footer Placeholder 2">
            <a:extLst>
              <a:ext uri="{FF2B5EF4-FFF2-40B4-BE49-F238E27FC236}">
                <a16:creationId xmlns:a16="http://schemas.microsoft.com/office/drawing/2014/main" id="{C08E9B2F-88ED-2842-BB50-81B052893D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1144F2-07C0-CC48-96F8-6BC02798E596}"/>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237770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CFAF-4C13-F94B-B5EF-6C4A0885C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A15BC9-B20E-934E-B1CA-8775F0CCCC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CA896F-4887-5B4C-B49F-743D66FDD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301D2-C315-AD48-AE4A-1CB219FFA18E}"/>
              </a:ext>
            </a:extLst>
          </p:cNvPr>
          <p:cNvSpPr>
            <a:spLocks noGrp="1"/>
          </p:cNvSpPr>
          <p:nvPr>
            <p:ph type="dt" sz="half" idx="10"/>
          </p:nvPr>
        </p:nvSpPr>
        <p:spPr/>
        <p:txBody>
          <a:bodyPr/>
          <a:lstStyle/>
          <a:p>
            <a:fld id="{28658B1A-3835-3B4F-8DA6-B76FEEB9D304}" type="datetime1">
              <a:rPr lang="en-US" smtClean="0"/>
              <a:t>12/22/20</a:t>
            </a:fld>
            <a:endParaRPr lang="en-US"/>
          </a:p>
        </p:txBody>
      </p:sp>
      <p:sp>
        <p:nvSpPr>
          <p:cNvPr id="6" name="Footer Placeholder 5">
            <a:extLst>
              <a:ext uri="{FF2B5EF4-FFF2-40B4-BE49-F238E27FC236}">
                <a16:creationId xmlns:a16="http://schemas.microsoft.com/office/drawing/2014/main" id="{C483B15F-D8F4-AB42-8489-B4CD26E12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F3916-EFE3-5240-8C24-2425B08C7226}"/>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379069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D8FE-D32A-7B49-AFC5-EF588B9A5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FF2BE8-0CD2-994D-839C-F595EDAC49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8628F-5519-C649-BD53-EA4382787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7AFBD-F073-8F4E-8437-BD7B2AEFB485}"/>
              </a:ext>
            </a:extLst>
          </p:cNvPr>
          <p:cNvSpPr>
            <a:spLocks noGrp="1"/>
          </p:cNvSpPr>
          <p:nvPr>
            <p:ph type="dt" sz="half" idx="10"/>
          </p:nvPr>
        </p:nvSpPr>
        <p:spPr/>
        <p:txBody>
          <a:bodyPr/>
          <a:lstStyle/>
          <a:p>
            <a:fld id="{6CFCB960-343D-4B4F-8633-7D200B023F99}" type="datetime1">
              <a:rPr lang="en-US" smtClean="0"/>
              <a:t>12/22/20</a:t>
            </a:fld>
            <a:endParaRPr lang="en-US"/>
          </a:p>
        </p:txBody>
      </p:sp>
      <p:sp>
        <p:nvSpPr>
          <p:cNvPr id="6" name="Footer Placeholder 5">
            <a:extLst>
              <a:ext uri="{FF2B5EF4-FFF2-40B4-BE49-F238E27FC236}">
                <a16:creationId xmlns:a16="http://schemas.microsoft.com/office/drawing/2014/main" id="{DC35B666-0B7D-C843-97F8-D2329A056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577D3-D164-7E45-9398-A152AB268FCA}"/>
              </a:ext>
            </a:extLst>
          </p:cNvPr>
          <p:cNvSpPr>
            <a:spLocks noGrp="1"/>
          </p:cNvSpPr>
          <p:nvPr>
            <p:ph type="sldNum" sz="quarter" idx="12"/>
          </p:nvPr>
        </p:nvSpPr>
        <p:spPr/>
        <p:txBody>
          <a:bodyPr/>
          <a:lstStyle/>
          <a:p>
            <a:fld id="{3E312D3A-BCE7-3D4B-9ADD-D118BCD2FD2E}" type="slidenum">
              <a:rPr lang="en-US" smtClean="0"/>
              <a:t>‹#›</a:t>
            </a:fld>
            <a:endParaRPr lang="en-US"/>
          </a:p>
        </p:txBody>
      </p:sp>
    </p:spTree>
    <p:extLst>
      <p:ext uri="{BB962C8B-B14F-4D97-AF65-F5344CB8AC3E}">
        <p14:creationId xmlns:p14="http://schemas.microsoft.com/office/powerpoint/2010/main" val="354810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7F010-1425-CF49-8D4D-894238BF2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78B397-1C34-6E42-95BA-06E6BF3B5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4248D-B28E-384D-8A25-3283B1B28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EC4A9-F902-8140-856D-371CB881C35E}" type="datetime1">
              <a:rPr lang="en-US" smtClean="0"/>
              <a:t>12/22/20</a:t>
            </a:fld>
            <a:endParaRPr lang="en-US"/>
          </a:p>
        </p:txBody>
      </p:sp>
      <p:sp>
        <p:nvSpPr>
          <p:cNvPr id="5" name="Footer Placeholder 4">
            <a:extLst>
              <a:ext uri="{FF2B5EF4-FFF2-40B4-BE49-F238E27FC236}">
                <a16:creationId xmlns:a16="http://schemas.microsoft.com/office/drawing/2014/main" id="{21391B10-FEC1-D343-A999-930292DF4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6A5876-A51C-CE4F-B42B-215BA924D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12D3A-BCE7-3D4B-9ADD-D118BCD2FD2E}" type="slidenum">
              <a:rPr lang="en-US" smtClean="0"/>
              <a:t>‹#›</a:t>
            </a:fld>
            <a:endParaRPr lang="en-US"/>
          </a:p>
        </p:txBody>
      </p:sp>
    </p:spTree>
    <p:extLst>
      <p:ext uri="{BB962C8B-B14F-4D97-AF65-F5344CB8AC3E}">
        <p14:creationId xmlns:p14="http://schemas.microsoft.com/office/powerpoint/2010/main" val="518932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IPtNX0XKAcc?start=15&amp;feature=oembed"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2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text&#10;&#10;Description automatically generated">
            <a:extLst>
              <a:ext uri="{FF2B5EF4-FFF2-40B4-BE49-F238E27FC236}">
                <a16:creationId xmlns:a16="http://schemas.microsoft.com/office/drawing/2014/main" id="{62F7E666-2AED-2348-835D-546D4567D661}"/>
              </a:ext>
            </a:extLst>
          </p:cNvPr>
          <p:cNvPicPr>
            <a:picLocks noChangeAspect="1"/>
          </p:cNvPicPr>
          <p:nvPr/>
        </p:nvPicPr>
        <p:blipFill rotWithShape="1">
          <a:blip r:embed="rId3"/>
          <a:srcRect t="9519" r="-4" b="2187"/>
          <a:stretch/>
        </p:blipFill>
        <p:spPr>
          <a:xfrm>
            <a:off x="444500" y="482600"/>
            <a:ext cx="3213100" cy="1892300"/>
          </a:xfrm>
          <a:prstGeom prst="rect">
            <a:avLst/>
          </a:prstGeom>
        </p:spPr>
      </p:pic>
      <p:pic>
        <p:nvPicPr>
          <p:cNvPr id="8" name="Picture 7">
            <a:extLst>
              <a:ext uri="{FF2B5EF4-FFF2-40B4-BE49-F238E27FC236}">
                <a16:creationId xmlns:a16="http://schemas.microsoft.com/office/drawing/2014/main" id="{A6C179E9-6240-4D47-89DC-40F48C06DD67}"/>
              </a:ext>
            </a:extLst>
          </p:cNvPr>
          <p:cNvPicPr>
            <a:picLocks noChangeAspect="1"/>
          </p:cNvPicPr>
          <p:nvPr/>
        </p:nvPicPr>
        <p:blipFill rotWithShape="1">
          <a:blip r:embed="rId4"/>
          <a:srcRect l="2316" r="1" b="1"/>
          <a:stretch/>
        </p:blipFill>
        <p:spPr>
          <a:xfrm>
            <a:off x="3733800" y="482600"/>
            <a:ext cx="3238500" cy="1892300"/>
          </a:xfrm>
          <a:prstGeom prst="rect">
            <a:avLst/>
          </a:prstGeom>
        </p:spPr>
      </p:pic>
      <p:pic>
        <p:nvPicPr>
          <p:cNvPr id="12" name="Picture 11" descr="A picture containing grass, outdoor, field, white&#10;&#10;Description automatically generated">
            <a:extLst>
              <a:ext uri="{FF2B5EF4-FFF2-40B4-BE49-F238E27FC236}">
                <a16:creationId xmlns:a16="http://schemas.microsoft.com/office/drawing/2014/main" id="{E1718E19-319F-364E-B578-44612A131DF0}"/>
              </a:ext>
            </a:extLst>
          </p:cNvPr>
          <p:cNvPicPr>
            <a:picLocks noChangeAspect="1"/>
          </p:cNvPicPr>
          <p:nvPr/>
        </p:nvPicPr>
        <p:blipFill rotWithShape="1">
          <a:blip r:embed="rId5"/>
          <a:srcRect t="25865" r="-1" b="9726"/>
          <a:stretch/>
        </p:blipFill>
        <p:spPr>
          <a:xfrm>
            <a:off x="444500" y="2451100"/>
            <a:ext cx="3263900" cy="1905000"/>
          </a:xfrm>
          <a:prstGeom prst="rect">
            <a:avLst/>
          </a:prstGeom>
        </p:spPr>
      </p:pic>
      <p:pic>
        <p:nvPicPr>
          <p:cNvPr id="20" name="Picture 19" descr="A picture containing star, outdoor object, blurry&#10;&#10;Description automatically generated">
            <a:extLst>
              <a:ext uri="{FF2B5EF4-FFF2-40B4-BE49-F238E27FC236}">
                <a16:creationId xmlns:a16="http://schemas.microsoft.com/office/drawing/2014/main" id="{114A71DB-FEDE-824D-8EF2-2C0F24177328}"/>
              </a:ext>
            </a:extLst>
          </p:cNvPr>
          <p:cNvPicPr>
            <a:picLocks noChangeAspect="1"/>
          </p:cNvPicPr>
          <p:nvPr/>
        </p:nvPicPr>
        <p:blipFill rotWithShape="1">
          <a:blip r:embed="rId6"/>
          <a:srcRect t="7174" r="-4" b="5452"/>
          <a:stretch/>
        </p:blipFill>
        <p:spPr>
          <a:xfrm>
            <a:off x="3784600" y="2451100"/>
            <a:ext cx="3187700" cy="1905000"/>
          </a:xfrm>
          <a:prstGeom prst="rect">
            <a:avLst/>
          </a:prstGeom>
        </p:spPr>
      </p:pic>
      <p:pic>
        <p:nvPicPr>
          <p:cNvPr id="18" name="Picture 17" descr="A picture containing outdoor, sky, track, light&#10;&#10;Description automatically generated">
            <a:extLst>
              <a:ext uri="{FF2B5EF4-FFF2-40B4-BE49-F238E27FC236}">
                <a16:creationId xmlns:a16="http://schemas.microsoft.com/office/drawing/2014/main" id="{ECF6E20A-D5E1-CD43-BF8C-6E01E72858EC}"/>
              </a:ext>
            </a:extLst>
          </p:cNvPr>
          <p:cNvPicPr>
            <a:picLocks noChangeAspect="1"/>
          </p:cNvPicPr>
          <p:nvPr/>
        </p:nvPicPr>
        <p:blipFill rotWithShape="1">
          <a:blip r:embed="rId7"/>
          <a:srcRect t="8599" r="-4" b="2455"/>
          <a:stretch/>
        </p:blipFill>
        <p:spPr>
          <a:xfrm>
            <a:off x="444500" y="4432300"/>
            <a:ext cx="3238500" cy="1917700"/>
          </a:xfrm>
          <a:prstGeom prst="rect">
            <a:avLst/>
          </a:prstGeom>
        </p:spPr>
      </p:pic>
      <p:pic>
        <p:nvPicPr>
          <p:cNvPr id="6" name="Picture 5" descr="A picture containing white, close&#10;&#10;Description automatically generated">
            <a:extLst>
              <a:ext uri="{FF2B5EF4-FFF2-40B4-BE49-F238E27FC236}">
                <a16:creationId xmlns:a16="http://schemas.microsoft.com/office/drawing/2014/main" id="{2D273D45-11D1-F64C-AB1B-AA9DC8769D3D}"/>
              </a:ext>
            </a:extLst>
          </p:cNvPr>
          <p:cNvPicPr>
            <a:picLocks noChangeAspect="1"/>
          </p:cNvPicPr>
          <p:nvPr/>
        </p:nvPicPr>
        <p:blipFill rotWithShape="1">
          <a:blip r:embed="rId8"/>
          <a:srcRect t="3415" r="-4" b="15321"/>
          <a:stretch/>
        </p:blipFill>
        <p:spPr>
          <a:xfrm>
            <a:off x="3771900" y="4432300"/>
            <a:ext cx="3213100" cy="1917700"/>
          </a:xfrm>
          <a:prstGeom prst="rect">
            <a:avLst/>
          </a:prstGeom>
        </p:spPr>
      </p:pic>
      <p:sp>
        <p:nvSpPr>
          <p:cNvPr id="2" name="Title 1">
            <a:extLst>
              <a:ext uri="{FF2B5EF4-FFF2-40B4-BE49-F238E27FC236}">
                <a16:creationId xmlns:a16="http://schemas.microsoft.com/office/drawing/2014/main" id="{338FBF3D-EED8-0340-84B8-6A2CD6AAF798}"/>
              </a:ext>
            </a:extLst>
          </p:cNvPr>
          <p:cNvSpPr>
            <a:spLocks noGrp="1"/>
          </p:cNvSpPr>
          <p:nvPr>
            <p:ph type="ctrTitle"/>
          </p:nvPr>
        </p:nvSpPr>
        <p:spPr>
          <a:xfrm>
            <a:off x="7742321" y="558526"/>
            <a:ext cx="3657600" cy="1427079"/>
          </a:xfrm>
        </p:spPr>
        <p:txBody>
          <a:bodyPr vert="horz" lIns="91440" tIns="45720" rIns="91440" bIns="45720" rtlCol="0">
            <a:normAutofit/>
          </a:bodyPr>
          <a:lstStyle/>
          <a:p>
            <a:r>
              <a:rPr lang="en-US" sz="2800" kern="1200" dirty="0">
                <a:solidFill>
                  <a:srgbClr val="FFFFFF"/>
                </a:solidFill>
                <a:latin typeface="+mj-lt"/>
                <a:ea typeface="+mj-ea"/>
                <a:cs typeface="+mj-cs"/>
              </a:rPr>
              <a:t>The “Angel Hair” (A.H.) Phenomena</a:t>
            </a:r>
          </a:p>
        </p:txBody>
      </p:sp>
      <p:sp>
        <p:nvSpPr>
          <p:cNvPr id="3" name="Subtitle 2">
            <a:extLst>
              <a:ext uri="{FF2B5EF4-FFF2-40B4-BE49-F238E27FC236}">
                <a16:creationId xmlns:a16="http://schemas.microsoft.com/office/drawing/2014/main" id="{16F00DC5-E031-FA4D-B921-B88CED230176}"/>
              </a:ext>
            </a:extLst>
          </p:cNvPr>
          <p:cNvSpPr>
            <a:spLocks noGrp="1"/>
          </p:cNvSpPr>
          <p:nvPr>
            <p:ph type="subTitle" idx="1"/>
          </p:nvPr>
        </p:nvSpPr>
        <p:spPr>
          <a:xfrm>
            <a:off x="7760837" y="4170501"/>
            <a:ext cx="3657600" cy="1525597"/>
          </a:xfrm>
        </p:spPr>
        <p:txBody>
          <a:bodyPr vert="horz" lIns="91440" tIns="45720" rIns="91440" bIns="45720" rtlCol="0">
            <a:normAutofit/>
          </a:bodyPr>
          <a:lstStyle/>
          <a:p>
            <a:pPr indent="-228600">
              <a:buFont typeface="Arial" panose="020B0604020202020204" pitchFamily="34" charset="0"/>
              <a:buChar char="•"/>
            </a:pPr>
            <a:endParaRPr lang="en-US" sz="1600" dirty="0">
              <a:solidFill>
                <a:srgbClr val="FFFFFF"/>
              </a:solidFill>
            </a:endParaRPr>
          </a:p>
          <a:p>
            <a:r>
              <a:rPr lang="en-US" sz="1600" dirty="0">
                <a:solidFill>
                  <a:srgbClr val="FFFFFF"/>
                </a:solidFill>
              </a:rPr>
              <a:t>Jack Sliwa-Technologist 12/22/20</a:t>
            </a:r>
          </a:p>
          <a:p>
            <a:r>
              <a:rPr lang="en-US" sz="1600" dirty="0" err="1">
                <a:solidFill>
                  <a:srgbClr val="FFFFFF"/>
                </a:solidFill>
              </a:rPr>
              <a:t>uapbehavior.com</a:t>
            </a:r>
            <a:endParaRPr lang="en-US" sz="1600" dirty="0">
              <a:solidFill>
                <a:srgbClr val="FFFFFF"/>
              </a:solidFill>
            </a:endParaRPr>
          </a:p>
          <a:p>
            <a:r>
              <a:rPr lang="en-US" sz="1600" dirty="0" err="1">
                <a:solidFill>
                  <a:srgbClr val="FFFFFF"/>
                </a:solidFill>
              </a:rPr>
              <a:t>uapbehavior@gmail.com</a:t>
            </a:r>
            <a:endParaRPr lang="en-US" sz="1600" dirty="0">
              <a:solidFill>
                <a:srgbClr val="FFFFFF"/>
              </a:solidFill>
            </a:endParaRPr>
          </a:p>
          <a:p>
            <a:endParaRPr lang="en-US" sz="1600" dirty="0">
              <a:solidFill>
                <a:srgbClr val="FFFFFF"/>
              </a:solidFill>
            </a:endParaRPr>
          </a:p>
          <a:p>
            <a:endParaRPr lang="en-US" sz="1600" dirty="0">
              <a:solidFill>
                <a:srgbClr val="FFFFFF"/>
              </a:solidFill>
            </a:endParaRPr>
          </a:p>
        </p:txBody>
      </p:sp>
      <p:sp>
        <p:nvSpPr>
          <p:cNvPr id="4" name="Rectangle 3">
            <a:extLst>
              <a:ext uri="{FF2B5EF4-FFF2-40B4-BE49-F238E27FC236}">
                <a16:creationId xmlns:a16="http://schemas.microsoft.com/office/drawing/2014/main" id="{6A12B087-ACFE-034B-85F0-A3969C8DB3FD}"/>
              </a:ext>
            </a:extLst>
          </p:cNvPr>
          <p:cNvSpPr/>
          <p:nvPr/>
        </p:nvSpPr>
        <p:spPr>
          <a:xfrm>
            <a:off x="7533176" y="1972347"/>
            <a:ext cx="4112921" cy="646331"/>
          </a:xfrm>
          <a:prstGeom prst="rect">
            <a:avLst/>
          </a:prstGeom>
        </p:spPr>
        <p:txBody>
          <a:bodyPr wrap="none">
            <a:spAutoFit/>
          </a:bodyPr>
          <a:lstStyle/>
          <a:p>
            <a:pPr algn="ctr"/>
            <a:r>
              <a:rPr lang="en-US" dirty="0">
                <a:solidFill>
                  <a:srgbClr val="FFFFFF"/>
                </a:solidFill>
              </a:rPr>
              <a:t>A Necessarily Interdisciplinary Explanation</a:t>
            </a:r>
          </a:p>
          <a:p>
            <a:pPr algn="ctr"/>
            <a:r>
              <a:rPr lang="en-US" dirty="0">
                <a:solidFill>
                  <a:srgbClr val="FFFFFF"/>
                </a:solidFill>
              </a:rPr>
              <a:t>which is testable by Science </a:t>
            </a:r>
            <a:r>
              <a:rPr lang="en-US" dirty="0">
                <a:solidFill>
                  <a:srgbClr val="FF0000"/>
                </a:solidFill>
              </a:rPr>
              <a:t>Now</a:t>
            </a:r>
          </a:p>
        </p:txBody>
      </p:sp>
      <p:sp>
        <p:nvSpPr>
          <p:cNvPr id="5" name="TextBox 4">
            <a:extLst>
              <a:ext uri="{FF2B5EF4-FFF2-40B4-BE49-F238E27FC236}">
                <a16:creationId xmlns:a16="http://schemas.microsoft.com/office/drawing/2014/main" id="{53C2B6AD-6E5A-A441-8CE5-0338307D7BFF}"/>
              </a:ext>
            </a:extLst>
          </p:cNvPr>
          <p:cNvSpPr txBox="1"/>
          <p:nvPr/>
        </p:nvSpPr>
        <p:spPr>
          <a:xfrm>
            <a:off x="1496288" y="894832"/>
            <a:ext cx="2152686" cy="830997"/>
          </a:xfrm>
          <a:prstGeom prst="rect">
            <a:avLst/>
          </a:prstGeom>
          <a:noFill/>
        </p:spPr>
        <p:txBody>
          <a:bodyPr wrap="square" rtlCol="0">
            <a:spAutoFit/>
          </a:bodyPr>
          <a:lstStyle/>
          <a:p>
            <a:r>
              <a:rPr lang="en-US" sz="1200" dirty="0">
                <a:solidFill>
                  <a:srgbClr val="FFFF00"/>
                </a:solidFill>
              </a:rPr>
              <a:t>Farmington, New Mexico UFO Invasion of March 16-18, 1954</a:t>
            </a:r>
          </a:p>
          <a:p>
            <a:r>
              <a:rPr lang="en-US" sz="1200" dirty="0">
                <a:solidFill>
                  <a:srgbClr val="FFFF00"/>
                </a:solidFill>
              </a:rPr>
              <a:t>Hundreds of witnesses,</a:t>
            </a:r>
          </a:p>
          <a:p>
            <a:r>
              <a:rPr lang="en-US" sz="1200" dirty="0">
                <a:solidFill>
                  <a:srgbClr val="FFFF00"/>
                </a:solidFill>
              </a:rPr>
              <a:t>Angel Hair Mats On Bottoms</a:t>
            </a:r>
          </a:p>
        </p:txBody>
      </p:sp>
      <p:sp>
        <p:nvSpPr>
          <p:cNvPr id="14" name="TextBox 13">
            <a:extLst>
              <a:ext uri="{FF2B5EF4-FFF2-40B4-BE49-F238E27FC236}">
                <a16:creationId xmlns:a16="http://schemas.microsoft.com/office/drawing/2014/main" id="{D78CCAA3-DD82-7D49-8338-71D1C2AC7D73}"/>
              </a:ext>
            </a:extLst>
          </p:cNvPr>
          <p:cNvSpPr txBox="1"/>
          <p:nvPr/>
        </p:nvSpPr>
        <p:spPr>
          <a:xfrm>
            <a:off x="436209" y="4790985"/>
            <a:ext cx="2120158" cy="1384995"/>
          </a:xfrm>
          <a:prstGeom prst="rect">
            <a:avLst/>
          </a:prstGeom>
          <a:noFill/>
        </p:spPr>
        <p:txBody>
          <a:bodyPr wrap="square" rtlCol="0">
            <a:spAutoFit/>
          </a:bodyPr>
          <a:lstStyle/>
          <a:p>
            <a:r>
              <a:rPr lang="en-US" sz="1200" dirty="0">
                <a:solidFill>
                  <a:srgbClr val="FFFF00"/>
                </a:solidFill>
              </a:rPr>
              <a:t>Petit-Rechain Belgium Triangle Invasion of 1988- 1990, Photo said genuine by</a:t>
            </a:r>
            <a:r>
              <a:rPr lang="en-US" sz="1200" i="1" dirty="0">
                <a:solidFill>
                  <a:srgbClr val="FFFF00"/>
                </a:solidFill>
              </a:rPr>
              <a:t> several </a:t>
            </a:r>
            <a:r>
              <a:rPr lang="en-US" sz="1200" dirty="0">
                <a:solidFill>
                  <a:srgbClr val="FFFF00"/>
                </a:solidFill>
              </a:rPr>
              <a:t>global experts, said fake by anonymous investigator 21 years after incident,</a:t>
            </a:r>
          </a:p>
          <a:p>
            <a:r>
              <a:rPr lang="en-US" sz="1200" dirty="0">
                <a:solidFill>
                  <a:srgbClr val="FFFF00"/>
                </a:solidFill>
              </a:rPr>
              <a:t>Released Angel Hair Clumps</a:t>
            </a:r>
          </a:p>
        </p:txBody>
      </p:sp>
      <p:sp>
        <p:nvSpPr>
          <p:cNvPr id="15" name="TextBox 14">
            <a:extLst>
              <a:ext uri="{FF2B5EF4-FFF2-40B4-BE49-F238E27FC236}">
                <a16:creationId xmlns:a16="http://schemas.microsoft.com/office/drawing/2014/main" id="{8FF7CA12-DCFC-1542-9B15-4E257F317E2D}"/>
              </a:ext>
            </a:extLst>
          </p:cNvPr>
          <p:cNvSpPr txBox="1"/>
          <p:nvPr/>
        </p:nvSpPr>
        <p:spPr>
          <a:xfrm>
            <a:off x="3921842" y="2451100"/>
            <a:ext cx="2870843" cy="646331"/>
          </a:xfrm>
          <a:prstGeom prst="rect">
            <a:avLst/>
          </a:prstGeom>
          <a:noFill/>
        </p:spPr>
        <p:txBody>
          <a:bodyPr wrap="square" rtlCol="0">
            <a:spAutoFit/>
          </a:bodyPr>
          <a:lstStyle/>
          <a:p>
            <a:r>
              <a:rPr lang="en-US" sz="1200" dirty="0">
                <a:solidFill>
                  <a:srgbClr val="FFFF00"/>
                </a:solidFill>
              </a:rPr>
              <a:t>Levittown, Puerto Rico UFO, 1980</a:t>
            </a:r>
          </a:p>
          <a:p>
            <a:r>
              <a:rPr lang="en-US" sz="1200" dirty="0">
                <a:solidFill>
                  <a:srgbClr val="FFFF00"/>
                </a:solidFill>
              </a:rPr>
              <a:t>Hundreds of witnesses, loitered over residences,  Angel Hair Mat and Clumps</a:t>
            </a:r>
          </a:p>
        </p:txBody>
      </p:sp>
      <p:sp>
        <p:nvSpPr>
          <p:cNvPr id="17" name="TextBox 16">
            <a:extLst>
              <a:ext uri="{FF2B5EF4-FFF2-40B4-BE49-F238E27FC236}">
                <a16:creationId xmlns:a16="http://schemas.microsoft.com/office/drawing/2014/main" id="{146E62AE-913B-7041-A768-A98F37F4B4EA}"/>
              </a:ext>
            </a:extLst>
          </p:cNvPr>
          <p:cNvSpPr txBox="1"/>
          <p:nvPr/>
        </p:nvSpPr>
        <p:spPr>
          <a:xfrm>
            <a:off x="578622" y="3548173"/>
            <a:ext cx="3037302" cy="830997"/>
          </a:xfrm>
          <a:prstGeom prst="rect">
            <a:avLst/>
          </a:prstGeom>
          <a:noFill/>
        </p:spPr>
        <p:txBody>
          <a:bodyPr wrap="square" rtlCol="0">
            <a:spAutoFit/>
          </a:bodyPr>
          <a:lstStyle/>
          <a:p>
            <a:r>
              <a:rPr lang="en-US" sz="1200" dirty="0">
                <a:solidFill>
                  <a:srgbClr val="FFFF00"/>
                </a:solidFill>
              </a:rPr>
              <a:t>Hiawatha, Iowa Sept 3, 1955 over new housing development,</a:t>
            </a:r>
          </a:p>
          <a:p>
            <a:r>
              <a:rPr lang="en-US" sz="1200" dirty="0">
                <a:solidFill>
                  <a:srgbClr val="FFFF00"/>
                </a:solidFill>
              </a:rPr>
              <a:t>NOT lens glare, taken from low private plane,</a:t>
            </a:r>
          </a:p>
          <a:p>
            <a:r>
              <a:rPr lang="en-US" sz="1200" dirty="0">
                <a:solidFill>
                  <a:srgbClr val="FFFF00"/>
                </a:solidFill>
              </a:rPr>
              <a:t>Released Angel Hair Mat On Top</a:t>
            </a:r>
          </a:p>
        </p:txBody>
      </p:sp>
      <p:sp>
        <p:nvSpPr>
          <p:cNvPr id="19" name="TextBox 18">
            <a:extLst>
              <a:ext uri="{FF2B5EF4-FFF2-40B4-BE49-F238E27FC236}">
                <a16:creationId xmlns:a16="http://schemas.microsoft.com/office/drawing/2014/main" id="{EA5D136D-80D7-D34A-A8C1-B1D881121DA5}"/>
              </a:ext>
            </a:extLst>
          </p:cNvPr>
          <p:cNvSpPr txBox="1"/>
          <p:nvPr/>
        </p:nvSpPr>
        <p:spPr>
          <a:xfrm>
            <a:off x="3784601" y="570528"/>
            <a:ext cx="1450788" cy="461665"/>
          </a:xfrm>
          <a:prstGeom prst="rect">
            <a:avLst/>
          </a:prstGeom>
          <a:noFill/>
        </p:spPr>
        <p:txBody>
          <a:bodyPr wrap="square" rtlCol="0">
            <a:spAutoFit/>
          </a:bodyPr>
          <a:lstStyle/>
          <a:p>
            <a:r>
              <a:rPr lang="en-US" sz="1200" dirty="0">
                <a:solidFill>
                  <a:srgbClr val="FFFF00"/>
                </a:solidFill>
              </a:rPr>
              <a:t>Loose Angel Hair Photo 1</a:t>
            </a:r>
          </a:p>
        </p:txBody>
      </p:sp>
      <p:sp>
        <p:nvSpPr>
          <p:cNvPr id="21" name="TextBox 20">
            <a:extLst>
              <a:ext uri="{FF2B5EF4-FFF2-40B4-BE49-F238E27FC236}">
                <a16:creationId xmlns:a16="http://schemas.microsoft.com/office/drawing/2014/main" id="{D8D170D9-D24B-9244-A7B8-8650E2D0AFD9}"/>
              </a:ext>
            </a:extLst>
          </p:cNvPr>
          <p:cNvSpPr txBox="1"/>
          <p:nvPr/>
        </p:nvSpPr>
        <p:spPr>
          <a:xfrm>
            <a:off x="3993066" y="4990805"/>
            <a:ext cx="1450788" cy="461665"/>
          </a:xfrm>
          <a:prstGeom prst="rect">
            <a:avLst/>
          </a:prstGeom>
          <a:noFill/>
        </p:spPr>
        <p:txBody>
          <a:bodyPr wrap="square" rtlCol="0">
            <a:spAutoFit/>
          </a:bodyPr>
          <a:lstStyle/>
          <a:p>
            <a:r>
              <a:rPr lang="en-US" sz="1200" dirty="0">
                <a:solidFill>
                  <a:srgbClr val="FFFF00"/>
                </a:solidFill>
              </a:rPr>
              <a:t>Loose Angel Hair Photo 2</a:t>
            </a:r>
          </a:p>
        </p:txBody>
      </p:sp>
      <p:sp>
        <p:nvSpPr>
          <p:cNvPr id="7" name="TextBox 6">
            <a:extLst>
              <a:ext uri="{FF2B5EF4-FFF2-40B4-BE49-F238E27FC236}">
                <a16:creationId xmlns:a16="http://schemas.microsoft.com/office/drawing/2014/main" id="{1428663E-F67D-5E45-9A75-ED45CCEF785A}"/>
              </a:ext>
            </a:extLst>
          </p:cNvPr>
          <p:cNvSpPr txBox="1"/>
          <p:nvPr/>
        </p:nvSpPr>
        <p:spPr>
          <a:xfrm>
            <a:off x="8129012" y="5806648"/>
            <a:ext cx="2921248" cy="584775"/>
          </a:xfrm>
          <a:prstGeom prst="rect">
            <a:avLst/>
          </a:prstGeom>
          <a:noFill/>
        </p:spPr>
        <p:txBody>
          <a:bodyPr wrap="none" rtlCol="0">
            <a:spAutoFit/>
          </a:bodyPr>
          <a:lstStyle/>
          <a:p>
            <a:pPr algn="ctr"/>
            <a:r>
              <a:rPr lang="en-US" dirty="0">
                <a:solidFill>
                  <a:srgbClr val="00B0F0"/>
                </a:solidFill>
              </a:rPr>
              <a:t>Prepared for </a:t>
            </a:r>
            <a:r>
              <a:rPr lang="en-US" dirty="0" err="1">
                <a:solidFill>
                  <a:srgbClr val="00B0F0"/>
                </a:solidFill>
              </a:rPr>
              <a:t>podcastufo.com</a:t>
            </a:r>
            <a:endParaRPr lang="en-US" dirty="0">
              <a:solidFill>
                <a:srgbClr val="00B0F0"/>
              </a:solidFill>
            </a:endParaRPr>
          </a:p>
          <a:p>
            <a:pPr algn="ctr"/>
            <a:r>
              <a:rPr lang="en-US" sz="1400" dirty="0">
                <a:solidFill>
                  <a:srgbClr val="00B0F0"/>
                </a:solidFill>
              </a:rPr>
              <a:t>For educational purposes only</a:t>
            </a:r>
          </a:p>
        </p:txBody>
      </p:sp>
    </p:spTree>
    <p:extLst>
      <p:ext uri="{BB962C8B-B14F-4D97-AF65-F5344CB8AC3E}">
        <p14:creationId xmlns:p14="http://schemas.microsoft.com/office/powerpoint/2010/main" val="178813066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What isn’t the explanation ?</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638354" y="123569"/>
            <a:ext cx="10869283" cy="5152806"/>
          </a:xfrm>
        </p:spPr>
        <p:txBody>
          <a:bodyPr anchor="ctr">
            <a:normAutofit/>
          </a:bodyPr>
          <a:lstStyle/>
          <a:p>
            <a:pPr marL="0" indent="0">
              <a:buNone/>
            </a:pPr>
            <a:r>
              <a:rPr lang="en-US" sz="1600" dirty="0"/>
              <a:t>No known or anticipated human designed aviation, aerospace craft, probe, balloon, aerostat or missile can explain:</a:t>
            </a:r>
          </a:p>
          <a:p>
            <a:pPr marL="342900" indent="-342900">
              <a:buAutoNum type="alphaLcParenR"/>
            </a:pPr>
            <a:r>
              <a:rPr lang="en-US" sz="1600" i="1" dirty="0"/>
              <a:t>Silent</a:t>
            </a:r>
            <a:r>
              <a:rPr lang="en-US" sz="1600" dirty="0"/>
              <a:t> hovering AND then accelerating extremely rapidly away </a:t>
            </a:r>
          </a:p>
          <a:p>
            <a:pPr marL="342900" indent="-342900">
              <a:buAutoNum type="alphaLcParenR"/>
            </a:pPr>
            <a:r>
              <a:rPr lang="en-US" sz="1600" i="1" dirty="0"/>
              <a:t>Silent</a:t>
            </a:r>
            <a:r>
              <a:rPr lang="en-US" sz="1600" dirty="0"/>
              <a:t> hovering in the wind</a:t>
            </a:r>
          </a:p>
          <a:p>
            <a:pPr marL="342900" indent="-342900">
              <a:buAutoNum type="alphaLcParenR" startAt="3"/>
            </a:pPr>
            <a:r>
              <a:rPr lang="en-US" sz="1600" dirty="0"/>
              <a:t>Collecting the herein-suggested interstellar agglomerate over huge distances (one must get out of the heliosphere-billions of miles away)</a:t>
            </a:r>
          </a:p>
          <a:p>
            <a:pPr marL="342900" indent="-342900">
              <a:buAutoNum type="alphaLcParenR" startAt="4"/>
            </a:pPr>
            <a:r>
              <a:rPr lang="en-US" sz="1600" dirty="0"/>
              <a:t>Collecting the herein-suggested upper-atmosphere agglomerate without it burning due to hypersonic or supersonic heating necessary to sweep huge distances</a:t>
            </a:r>
          </a:p>
          <a:p>
            <a:pPr marL="342900" indent="-342900">
              <a:buAutoNum type="alphaLcParenR" startAt="4"/>
            </a:pPr>
            <a:r>
              <a:rPr lang="en-US" sz="1600" dirty="0"/>
              <a:t>Observing a silent UAP with rapidly emitting torrents of sublimating fibers</a:t>
            </a:r>
          </a:p>
          <a:p>
            <a:pPr marL="342900" indent="-342900">
              <a:buAutoNum type="alphaLcParenR" startAt="4"/>
            </a:pPr>
            <a:r>
              <a:rPr lang="en-US" sz="1600" dirty="0"/>
              <a:t>Occasionally there have been suggestions, some from very learned individuals I respect, that what witnesses are seeing are “holograms” projected by aliens or unknown intelligences. That doesn’t account for the physical evidence. UAPs ARE physical for periods at-least while here</a:t>
            </a:r>
          </a:p>
          <a:p>
            <a:pPr marL="342900" indent="-342900">
              <a:buAutoNum type="alphaLcParenR" startAt="4"/>
            </a:pPr>
            <a:r>
              <a:rPr lang="en-US" sz="1600" dirty="0"/>
              <a:t>Why would A.H. expelling UAP leave any physical evidence at all? </a:t>
            </a:r>
            <a:r>
              <a:rPr lang="en-US" sz="1600" dirty="0">
                <a:solidFill>
                  <a:srgbClr val="FF0000"/>
                </a:solidFill>
              </a:rPr>
              <a:t>(a) because A.H. is unavoidable, (b) because UAP crews feel that we already know they are not from earth, (c) because “ET’s” fundamentally don’t fear us</a:t>
            </a:r>
          </a:p>
          <a:p>
            <a:pPr marL="342900" indent="-342900">
              <a:buAutoNum type="alphaLcParenR" startAt="4"/>
            </a:pPr>
            <a:r>
              <a:rPr lang="en-US" sz="1600" dirty="0">
                <a:solidFill>
                  <a:srgbClr val="FF0000"/>
                </a:solidFill>
              </a:rPr>
              <a:t>Neither Spiders or Caterpillars, nor their genes, are the source of real A.H. per Slide 2</a:t>
            </a:r>
          </a:p>
        </p:txBody>
      </p:sp>
      <p:sp>
        <p:nvSpPr>
          <p:cNvPr id="5" name="Slide Number Placeholder 4">
            <a:extLst>
              <a:ext uri="{FF2B5EF4-FFF2-40B4-BE49-F238E27FC236}">
                <a16:creationId xmlns:a16="http://schemas.microsoft.com/office/drawing/2014/main" id="{120864E4-2CF4-1F4A-89EC-AE62A129FA04}"/>
              </a:ext>
            </a:extLst>
          </p:cNvPr>
          <p:cNvSpPr>
            <a:spLocks noGrp="1"/>
          </p:cNvSpPr>
          <p:nvPr>
            <p:ph type="sldNum" sz="quarter" idx="12"/>
          </p:nvPr>
        </p:nvSpPr>
        <p:spPr/>
        <p:txBody>
          <a:bodyPr/>
          <a:lstStyle/>
          <a:p>
            <a:fld id="{3E312D3A-BCE7-3D4B-9ADD-D118BCD2FD2E}" type="slidenum">
              <a:rPr lang="en-US" smtClean="0"/>
              <a:t>10</a:t>
            </a:fld>
            <a:endParaRPr lang="en-US"/>
          </a:p>
        </p:txBody>
      </p:sp>
      <p:sp>
        <p:nvSpPr>
          <p:cNvPr id="6" name="Date Placeholder 5">
            <a:extLst>
              <a:ext uri="{FF2B5EF4-FFF2-40B4-BE49-F238E27FC236}">
                <a16:creationId xmlns:a16="http://schemas.microsoft.com/office/drawing/2014/main" id="{3B81891C-5C2E-FA48-9A5F-0748BDA32E1B}"/>
              </a:ext>
            </a:extLst>
          </p:cNvPr>
          <p:cNvSpPr>
            <a:spLocks noGrp="1"/>
          </p:cNvSpPr>
          <p:nvPr>
            <p:ph type="dt" sz="half" idx="10"/>
          </p:nvPr>
        </p:nvSpPr>
        <p:spPr/>
        <p:txBody>
          <a:bodyPr/>
          <a:lstStyle/>
          <a:p>
            <a:fld id="{373D2CD4-90A5-7D48-AEAF-35FEC90C190B}" type="datetime1">
              <a:rPr lang="en-US" smtClean="0"/>
              <a:t>12/22/20</a:t>
            </a:fld>
            <a:endParaRPr lang="en-US"/>
          </a:p>
        </p:txBody>
      </p:sp>
    </p:spTree>
    <p:extLst>
      <p:ext uri="{BB962C8B-B14F-4D97-AF65-F5344CB8AC3E}">
        <p14:creationId xmlns:p14="http://schemas.microsoft.com/office/powerpoint/2010/main" val="306536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8" y="5554639"/>
            <a:ext cx="10291886" cy="982473"/>
          </a:xfrm>
        </p:spPr>
        <p:txBody>
          <a:bodyPr>
            <a:normAutofit/>
          </a:bodyPr>
          <a:lstStyle/>
          <a:p>
            <a:r>
              <a:rPr lang="en-US" sz="4000" dirty="0">
                <a:solidFill>
                  <a:srgbClr val="FFFFFF"/>
                </a:solidFill>
              </a:rPr>
              <a:t>AC Electrospinning- the core explanation for A.H.</a:t>
            </a:r>
          </a:p>
        </p:txBody>
      </p:sp>
      <p:sp>
        <p:nvSpPr>
          <p:cNvPr id="5" name="Slide Number Placeholder 4">
            <a:extLst>
              <a:ext uri="{FF2B5EF4-FFF2-40B4-BE49-F238E27FC236}">
                <a16:creationId xmlns:a16="http://schemas.microsoft.com/office/drawing/2014/main" id="{95FF3FC6-9093-7042-9166-D08BE783011F}"/>
              </a:ext>
            </a:extLst>
          </p:cNvPr>
          <p:cNvSpPr>
            <a:spLocks noGrp="1"/>
          </p:cNvSpPr>
          <p:nvPr>
            <p:ph type="sldNum" sz="quarter" idx="12"/>
          </p:nvPr>
        </p:nvSpPr>
        <p:spPr/>
        <p:txBody>
          <a:bodyPr/>
          <a:lstStyle/>
          <a:p>
            <a:fld id="{3E312D3A-BCE7-3D4B-9ADD-D118BCD2FD2E}" type="slidenum">
              <a:rPr lang="en-US" smtClean="0"/>
              <a:t>11</a:t>
            </a:fld>
            <a:endParaRPr lang="en-US"/>
          </a:p>
        </p:txBody>
      </p:sp>
      <p:sp>
        <p:nvSpPr>
          <p:cNvPr id="6" name="Date Placeholder 5">
            <a:extLst>
              <a:ext uri="{FF2B5EF4-FFF2-40B4-BE49-F238E27FC236}">
                <a16:creationId xmlns:a16="http://schemas.microsoft.com/office/drawing/2014/main" id="{AFB095AF-D5D3-DB4D-9470-87A221048B86}"/>
              </a:ext>
            </a:extLst>
          </p:cNvPr>
          <p:cNvSpPr>
            <a:spLocks noGrp="1"/>
          </p:cNvSpPr>
          <p:nvPr>
            <p:ph type="dt" sz="half" idx="10"/>
          </p:nvPr>
        </p:nvSpPr>
        <p:spPr>
          <a:xfrm>
            <a:off x="208971" y="6431242"/>
            <a:ext cx="2743200" cy="365125"/>
          </a:xfrm>
        </p:spPr>
        <p:txBody>
          <a:bodyPr/>
          <a:lstStyle/>
          <a:p>
            <a:fld id="{547F4026-FB8C-AF43-A20A-82D94510C6E2}" type="datetime1">
              <a:rPr lang="en-US" smtClean="0"/>
              <a:t>12/22/20</a:t>
            </a:fld>
            <a:endParaRPr lang="en-US"/>
          </a:p>
        </p:txBody>
      </p:sp>
      <p:pic>
        <p:nvPicPr>
          <p:cNvPr id="7" name="Picture 6" descr="A picture containing text, person&#10;&#10;Description automatically generated">
            <a:extLst>
              <a:ext uri="{FF2B5EF4-FFF2-40B4-BE49-F238E27FC236}">
                <a16:creationId xmlns:a16="http://schemas.microsoft.com/office/drawing/2014/main" id="{439458C2-8466-CD4A-8EAB-6EEFFE3676DB}"/>
              </a:ext>
            </a:extLst>
          </p:cNvPr>
          <p:cNvPicPr>
            <a:picLocks noChangeAspect="1"/>
          </p:cNvPicPr>
          <p:nvPr/>
        </p:nvPicPr>
        <p:blipFill>
          <a:blip r:embed="rId4"/>
          <a:stretch>
            <a:fillRect/>
          </a:stretch>
        </p:blipFill>
        <p:spPr>
          <a:xfrm>
            <a:off x="208971" y="214279"/>
            <a:ext cx="8534400" cy="4838700"/>
          </a:xfrm>
          <a:prstGeom prst="rect">
            <a:avLst/>
          </a:prstGeom>
        </p:spPr>
      </p:pic>
      <p:sp>
        <p:nvSpPr>
          <p:cNvPr id="8" name="TextBox 7">
            <a:extLst>
              <a:ext uri="{FF2B5EF4-FFF2-40B4-BE49-F238E27FC236}">
                <a16:creationId xmlns:a16="http://schemas.microsoft.com/office/drawing/2014/main" id="{2B9B9699-7F9E-0749-8D53-8F9931191C6D}"/>
              </a:ext>
            </a:extLst>
          </p:cNvPr>
          <p:cNvSpPr txBox="1"/>
          <p:nvPr/>
        </p:nvSpPr>
        <p:spPr>
          <a:xfrm>
            <a:off x="1061915" y="2402406"/>
            <a:ext cx="902811" cy="738664"/>
          </a:xfrm>
          <a:prstGeom prst="rect">
            <a:avLst/>
          </a:prstGeom>
          <a:noFill/>
        </p:spPr>
        <p:txBody>
          <a:bodyPr wrap="none" rtlCol="0">
            <a:spAutoFit/>
          </a:bodyPr>
          <a:lstStyle/>
          <a:p>
            <a:r>
              <a:rPr lang="en-US" sz="1400" dirty="0">
                <a:solidFill>
                  <a:schemeClr val="accent4">
                    <a:lumMod val="60000"/>
                    <a:lumOff val="40000"/>
                  </a:schemeClr>
                </a:solidFill>
              </a:rPr>
              <a:t>Spin head</a:t>
            </a:r>
          </a:p>
          <a:p>
            <a:r>
              <a:rPr lang="en-US" sz="1400" dirty="0">
                <a:solidFill>
                  <a:schemeClr val="accent4">
                    <a:lumMod val="60000"/>
                    <a:lumOff val="40000"/>
                  </a:schemeClr>
                </a:solidFill>
              </a:rPr>
              <a:t>32 </a:t>
            </a:r>
            <a:r>
              <a:rPr lang="en-US" sz="1400" dirty="0" err="1">
                <a:solidFill>
                  <a:schemeClr val="accent4">
                    <a:lumMod val="60000"/>
                    <a:lumOff val="40000"/>
                  </a:schemeClr>
                </a:solidFill>
              </a:rPr>
              <a:t>kv</a:t>
            </a:r>
            <a:r>
              <a:rPr lang="en-US" sz="1400" dirty="0">
                <a:solidFill>
                  <a:schemeClr val="accent4">
                    <a:lumMod val="60000"/>
                    <a:lumOff val="40000"/>
                  </a:schemeClr>
                </a:solidFill>
              </a:rPr>
              <a:t> AC</a:t>
            </a:r>
          </a:p>
          <a:p>
            <a:r>
              <a:rPr lang="en-US" sz="1400" dirty="0">
                <a:solidFill>
                  <a:schemeClr val="accent4">
                    <a:lumMod val="60000"/>
                    <a:lumOff val="40000"/>
                  </a:schemeClr>
                </a:solidFill>
              </a:rPr>
              <a:t>50 </a:t>
            </a:r>
            <a:r>
              <a:rPr lang="en-US" sz="1400" dirty="0" err="1">
                <a:solidFill>
                  <a:schemeClr val="accent4">
                    <a:lumMod val="60000"/>
                    <a:lumOff val="40000"/>
                  </a:schemeClr>
                </a:solidFill>
              </a:rPr>
              <a:t>hz</a:t>
            </a:r>
            <a:endParaRPr lang="en-US" sz="1400" dirty="0">
              <a:solidFill>
                <a:schemeClr val="accent4">
                  <a:lumMod val="60000"/>
                  <a:lumOff val="40000"/>
                </a:schemeClr>
              </a:solidFill>
            </a:endParaRPr>
          </a:p>
        </p:txBody>
      </p:sp>
      <p:sp>
        <p:nvSpPr>
          <p:cNvPr id="9" name="TextBox 8">
            <a:extLst>
              <a:ext uri="{FF2B5EF4-FFF2-40B4-BE49-F238E27FC236}">
                <a16:creationId xmlns:a16="http://schemas.microsoft.com/office/drawing/2014/main" id="{51E620B5-367E-7C43-8F69-3601865614C1}"/>
              </a:ext>
            </a:extLst>
          </p:cNvPr>
          <p:cNvSpPr txBox="1"/>
          <p:nvPr/>
        </p:nvSpPr>
        <p:spPr>
          <a:xfrm>
            <a:off x="1276828" y="400441"/>
            <a:ext cx="1058303" cy="307777"/>
          </a:xfrm>
          <a:prstGeom prst="rect">
            <a:avLst/>
          </a:prstGeom>
          <a:noFill/>
        </p:spPr>
        <p:txBody>
          <a:bodyPr wrap="none" rtlCol="0">
            <a:spAutoFit/>
          </a:bodyPr>
          <a:lstStyle/>
          <a:p>
            <a:r>
              <a:rPr lang="en-US" sz="1400" dirty="0">
                <a:solidFill>
                  <a:schemeClr val="accent4">
                    <a:lumMod val="60000"/>
                    <a:lumOff val="40000"/>
                  </a:schemeClr>
                </a:solidFill>
              </a:rPr>
              <a:t>Fiber plume</a:t>
            </a:r>
          </a:p>
        </p:txBody>
      </p:sp>
      <p:sp>
        <p:nvSpPr>
          <p:cNvPr id="17" name="Down Arrow 16">
            <a:extLst>
              <a:ext uri="{FF2B5EF4-FFF2-40B4-BE49-F238E27FC236}">
                <a16:creationId xmlns:a16="http://schemas.microsoft.com/office/drawing/2014/main" id="{99825471-7381-F743-BF46-77933F229BF5}"/>
              </a:ext>
            </a:extLst>
          </p:cNvPr>
          <p:cNvSpPr/>
          <p:nvPr/>
        </p:nvSpPr>
        <p:spPr>
          <a:xfrm rot="10800000">
            <a:off x="1061916" y="1316894"/>
            <a:ext cx="214912" cy="523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TextBox 18">
            <a:extLst>
              <a:ext uri="{FF2B5EF4-FFF2-40B4-BE49-F238E27FC236}">
                <a16:creationId xmlns:a16="http://schemas.microsoft.com/office/drawing/2014/main" id="{E72BF180-88DA-2744-BDAE-7D96B53BE9F8}"/>
              </a:ext>
            </a:extLst>
          </p:cNvPr>
          <p:cNvSpPr txBox="1"/>
          <p:nvPr/>
        </p:nvSpPr>
        <p:spPr>
          <a:xfrm>
            <a:off x="1372716" y="1101451"/>
            <a:ext cx="2512354" cy="738664"/>
          </a:xfrm>
          <a:prstGeom prst="rect">
            <a:avLst/>
          </a:prstGeom>
          <a:noFill/>
        </p:spPr>
        <p:txBody>
          <a:bodyPr wrap="none" rtlCol="0">
            <a:spAutoFit/>
          </a:bodyPr>
          <a:lstStyle/>
          <a:p>
            <a:r>
              <a:rPr lang="en-US" sz="1400" dirty="0">
                <a:solidFill>
                  <a:schemeClr val="accent4">
                    <a:lumMod val="60000"/>
                    <a:lumOff val="40000"/>
                  </a:schemeClr>
                </a:solidFill>
                <a:highlight>
                  <a:srgbClr val="000000"/>
                </a:highlight>
              </a:rPr>
              <a:t>electric wind/corona</a:t>
            </a:r>
          </a:p>
          <a:p>
            <a:r>
              <a:rPr lang="en-US" sz="1400" dirty="0">
                <a:solidFill>
                  <a:schemeClr val="accent4">
                    <a:lumMod val="60000"/>
                    <a:lumOff val="40000"/>
                  </a:schemeClr>
                </a:solidFill>
                <a:highlight>
                  <a:srgbClr val="000000"/>
                </a:highlight>
              </a:rPr>
              <a:t>and fiber mat momentum</a:t>
            </a:r>
          </a:p>
          <a:p>
            <a:r>
              <a:rPr lang="en-US" sz="1400" dirty="0">
                <a:solidFill>
                  <a:schemeClr val="accent4">
                    <a:lumMod val="60000"/>
                    <a:lumOff val="40000"/>
                  </a:schemeClr>
                </a:solidFill>
                <a:highlight>
                  <a:srgbClr val="000000"/>
                </a:highlight>
              </a:rPr>
              <a:t>and mechanical pushing/pulling</a:t>
            </a:r>
          </a:p>
        </p:txBody>
      </p:sp>
      <p:sp>
        <p:nvSpPr>
          <p:cNvPr id="20" name="TextBox 19">
            <a:extLst>
              <a:ext uri="{FF2B5EF4-FFF2-40B4-BE49-F238E27FC236}">
                <a16:creationId xmlns:a16="http://schemas.microsoft.com/office/drawing/2014/main" id="{261FCFEB-6944-A249-8F72-2AB4DF51C18F}"/>
              </a:ext>
            </a:extLst>
          </p:cNvPr>
          <p:cNvSpPr txBox="1"/>
          <p:nvPr/>
        </p:nvSpPr>
        <p:spPr>
          <a:xfrm>
            <a:off x="1414571" y="3943136"/>
            <a:ext cx="1537600" cy="307777"/>
          </a:xfrm>
          <a:prstGeom prst="rect">
            <a:avLst/>
          </a:prstGeom>
          <a:noFill/>
        </p:spPr>
        <p:txBody>
          <a:bodyPr wrap="none" rtlCol="0">
            <a:spAutoFit/>
          </a:bodyPr>
          <a:lstStyle/>
          <a:p>
            <a:r>
              <a:rPr lang="en-US" sz="1400" dirty="0">
                <a:solidFill>
                  <a:schemeClr val="accent4">
                    <a:lumMod val="60000"/>
                    <a:lumOff val="40000"/>
                  </a:schemeClr>
                </a:solidFill>
              </a:rPr>
              <a:t>Spinnable solution</a:t>
            </a:r>
          </a:p>
        </p:txBody>
      </p:sp>
      <p:pic>
        <p:nvPicPr>
          <p:cNvPr id="4" name="Online Media 3" descr="Fabrication of dual-functional composite yarns with a nanofibrous envelope using high throughput AC">
            <a:hlinkClick r:id="" action="ppaction://media"/>
            <a:extLst>
              <a:ext uri="{FF2B5EF4-FFF2-40B4-BE49-F238E27FC236}">
                <a16:creationId xmlns:a16="http://schemas.microsoft.com/office/drawing/2014/main" id="{F0BAEBD0-CAAA-3247-BE5E-7C063326B7D4}"/>
              </a:ext>
            </a:extLst>
          </p:cNvPr>
          <p:cNvPicPr>
            <a:picLocks noRot="1" noChangeAspect="1"/>
          </p:cNvPicPr>
          <p:nvPr>
            <a:videoFile r:link="rId1"/>
          </p:nvPr>
        </p:nvPicPr>
        <p:blipFill>
          <a:blip r:embed="rId5"/>
          <a:stretch>
            <a:fillRect/>
          </a:stretch>
        </p:blipFill>
        <p:spPr>
          <a:xfrm>
            <a:off x="6607834" y="313104"/>
            <a:ext cx="5514858" cy="3115896"/>
          </a:xfrm>
          <a:prstGeom prst="rect">
            <a:avLst/>
          </a:prstGeom>
        </p:spPr>
      </p:pic>
    </p:spTree>
    <p:extLst>
      <p:ext uri="{BB962C8B-B14F-4D97-AF65-F5344CB8AC3E}">
        <p14:creationId xmlns:p14="http://schemas.microsoft.com/office/powerpoint/2010/main" val="35187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What is the explanation ?</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319177" y="136526"/>
            <a:ext cx="11447253" cy="4946370"/>
          </a:xfrm>
        </p:spPr>
        <p:txBody>
          <a:bodyPr anchor="ctr">
            <a:normAutofit/>
          </a:bodyPr>
          <a:lstStyle/>
          <a:p>
            <a:pPr marL="0" indent="0">
              <a:buNone/>
            </a:pPr>
            <a:r>
              <a:rPr lang="en-US" sz="1800" dirty="0"/>
              <a:t> Fiber emitting UAPs have large AC voltages at-least on their emitting hull portions-this has been known for decades and is absolutely no surprise. Likely the needed 10-75 </a:t>
            </a:r>
            <a:r>
              <a:rPr lang="en-US" sz="1800" dirty="0" err="1"/>
              <a:t>khz</a:t>
            </a:r>
            <a:r>
              <a:rPr lang="en-US" sz="1800" dirty="0"/>
              <a:t>, likely 15-40kvolts </a:t>
            </a:r>
          </a:p>
          <a:p>
            <a:pPr marL="0" indent="0">
              <a:buNone/>
            </a:pPr>
            <a:r>
              <a:rPr lang="en-US" sz="1800" dirty="0"/>
              <a:t> The A.H. emitting driving force is the same as for human-industrialized AC electrospinning, possibly further aided by diamagnetic spinning. (most of the emitted constituents are net-diamagnetic as well allowing fibers to also be diamagnetically repulsed from the hull)</a:t>
            </a:r>
          </a:p>
          <a:p>
            <a:pPr marL="0" indent="0">
              <a:buNone/>
            </a:pPr>
            <a:r>
              <a:rPr lang="en-US" sz="1800" dirty="0"/>
              <a:t> The emitted fiber material must first be collected (pre-emission) as an agglomerated hull coating in</a:t>
            </a:r>
          </a:p>
          <a:p>
            <a:pPr marL="342900" indent="-342900">
              <a:buAutoNum type="alphaLcParenBoth"/>
            </a:pPr>
            <a:r>
              <a:rPr lang="en-US" sz="1800" dirty="0"/>
              <a:t>interstellar space (as ice coated inorganic dust and waxy hydrocarbon coated ice or dust)</a:t>
            </a:r>
          </a:p>
          <a:p>
            <a:pPr marL="342900" indent="-342900">
              <a:buAutoNum type="alphaLcParenBoth"/>
            </a:pPr>
            <a:r>
              <a:rPr lang="en-US" sz="1800" dirty="0"/>
              <a:t>and/or in the upper atmosphere as atmospheric aerosols based mostly on thousands of known terpene-derived unoxidized and oxidized (SOA) hydrocarbons plus falling interstellar dust and elevated earthly dust</a:t>
            </a:r>
          </a:p>
          <a:p>
            <a:pPr marL="0" indent="0">
              <a:buNone/>
            </a:pPr>
            <a:r>
              <a:rPr lang="en-US" sz="1800" dirty="0"/>
              <a:t> A.H. fiber emission is from the agglomerated hull coating itself, no coating means no fiber emission regardless of AC voltage, magnetic Fields, UAP-intent or season</a:t>
            </a:r>
          </a:p>
          <a:p>
            <a:pPr marL="0" indent="0">
              <a:buNone/>
            </a:pPr>
            <a:r>
              <a:rPr lang="en-US" sz="1800" dirty="0"/>
              <a:t> The instability (sublimation) of A.H. is most likely accounted for by one or more of interstellar space/upper atmosphere sourced UV, X-Rays, Gamma Radiation, Cosmic Radiation, Microwave Exposure, trapped charge (electrons, ions, radicals)</a:t>
            </a:r>
          </a:p>
          <a:p>
            <a:pPr marL="0" indent="0">
              <a:buNone/>
            </a:pPr>
            <a:r>
              <a:rPr lang="en-US" sz="1800" dirty="0"/>
              <a:t> Further, it is known that a UAP plasma envelope contains highly reactive species including metastable radicals and ozone. Hydrocarbons are attacked and/or cross-linked by these species as well as many of the radiation types above.</a:t>
            </a:r>
          </a:p>
        </p:txBody>
      </p:sp>
      <p:sp>
        <p:nvSpPr>
          <p:cNvPr id="5" name="Slide Number Placeholder 4">
            <a:extLst>
              <a:ext uri="{FF2B5EF4-FFF2-40B4-BE49-F238E27FC236}">
                <a16:creationId xmlns:a16="http://schemas.microsoft.com/office/drawing/2014/main" id="{2D6D8DDE-585B-924B-8709-05FA36B1B4FA}"/>
              </a:ext>
            </a:extLst>
          </p:cNvPr>
          <p:cNvSpPr>
            <a:spLocks noGrp="1"/>
          </p:cNvSpPr>
          <p:nvPr>
            <p:ph type="sldNum" sz="quarter" idx="12"/>
          </p:nvPr>
        </p:nvSpPr>
        <p:spPr/>
        <p:txBody>
          <a:bodyPr/>
          <a:lstStyle/>
          <a:p>
            <a:fld id="{3E312D3A-BCE7-3D4B-9ADD-D118BCD2FD2E}" type="slidenum">
              <a:rPr lang="en-US" smtClean="0"/>
              <a:t>12</a:t>
            </a:fld>
            <a:endParaRPr lang="en-US"/>
          </a:p>
        </p:txBody>
      </p:sp>
      <p:sp>
        <p:nvSpPr>
          <p:cNvPr id="6" name="Date Placeholder 5">
            <a:extLst>
              <a:ext uri="{FF2B5EF4-FFF2-40B4-BE49-F238E27FC236}">
                <a16:creationId xmlns:a16="http://schemas.microsoft.com/office/drawing/2014/main" id="{DE644D03-63F8-F849-AF36-5490CDADD246}"/>
              </a:ext>
            </a:extLst>
          </p:cNvPr>
          <p:cNvSpPr>
            <a:spLocks noGrp="1"/>
          </p:cNvSpPr>
          <p:nvPr>
            <p:ph type="dt" sz="half" idx="10"/>
          </p:nvPr>
        </p:nvSpPr>
        <p:spPr/>
        <p:txBody>
          <a:bodyPr/>
          <a:lstStyle/>
          <a:p>
            <a:fld id="{DD5C54B5-6382-D341-923F-9E87DBCC3A56}" type="datetime1">
              <a:rPr lang="en-US" smtClean="0"/>
              <a:t>12/22/20</a:t>
            </a:fld>
            <a:endParaRPr lang="en-US"/>
          </a:p>
        </p:txBody>
      </p:sp>
    </p:spTree>
    <p:extLst>
      <p:ext uri="{BB962C8B-B14F-4D97-AF65-F5344CB8AC3E}">
        <p14:creationId xmlns:p14="http://schemas.microsoft.com/office/powerpoint/2010/main" val="267457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What is the explanation ?</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439946" y="148434"/>
            <a:ext cx="11283351" cy="5005349"/>
          </a:xfrm>
        </p:spPr>
        <p:txBody>
          <a:bodyPr anchor="t">
            <a:noAutofit/>
          </a:bodyPr>
          <a:lstStyle/>
          <a:p>
            <a:pPr marL="0" indent="0">
              <a:buNone/>
            </a:pPr>
            <a:r>
              <a:rPr lang="en-US" sz="1600" dirty="0"/>
              <a:t> Almost without exception A.H. is </a:t>
            </a:r>
            <a:r>
              <a:rPr lang="en-US" sz="1600" dirty="0" err="1"/>
              <a:t>inadvertenly</a:t>
            </a:r>
            <a:r>
              <a:rPr lang="en-US" sz="1600" dirty="0"/>
              <a:t> emitted by A.C. electrospinning as quickly tangling and fusing fibers. However there have been at least a couple of spectacular also-explainable exceptions which I argue further strengthen the case for the more typical A.C. </a:t>
            </a:r>
            <a:r>
              <a:rPr lang="en-US" sz="1600" dirty="0" err="1"/>
              <a:t>electrospinnng</a:t>
            </a:r>
            <a:r>
              <a:rPr lang="en-US" sz="1600" dirty="0"/>
              <a:t> explanation herein. Here is one such case.</a:t>
            </a:r>
          </a:p>
          <a:p>
            <a:pPr marL="0" indent="0">
              <a:buNone/>
            </a:pPr>
            <a:r>
              <a:rPr lang="en-US" sz="1600" dirty="0"/>
              <a:t> The UAP emission of sublimating flakes of A.H. material was witnessed from a disk type UAP appearing at Fatima in 1917 Portugal to a crowd of 17,000 citizens, priests, legal people, civil servants, newspaper reporters, a few scientists and the </a:t>
            </a:r>
            <a:r>
              <a:rPr lang="en-US" sz="1600" i="1" dirty="0"/>
              <a:t>three targeted</a:t>
            </a:r>
            <a:r>
              <a:rPr lang="en-US" sz="1600" dirty="0"/>
              <a:t> children (Regarded as a miracle by the Catholic Church). The author explains that if a disk type UAP purposely spins fast enough while having an agglomerated film of A.H. starting-material then instead of A.C. hair emission one would get radially flung droplet emission-said flakes or “petals” falling to the ground appreciably faster than hairs and still “sublimating”. That is what happened at Fatima. That is essentially like some known </a:t>
            </a:r>
            <a:r>
              <a:rPr lang="en-US" sz="1600" dirty="0" err="1"/>
              <a:t>electrospraying</a:t>
            </a:r>
            <a:r>
              <a:rPr lang="en-US" sz="1600" dirty="0"/>
              <a:t> methods. </a:t>
            </a:r>
          </a:p>
          <a:p>
            <a:pPr marL="0" indent="0">
              <a:buNone/>
            </a:pPr>
            <a:r>
              <a:rPr lang="en-US" sz="1600" dirty="0"/>
              <a:t> The author believes the Fatima UAP crew (present or remote or as AI) did this purposely along with its fantastic and blinding color changes and a terrifying concluding dive toward the assembled witnesses. The UAP’s dive was of the historic UAP-unique manner of the “falling leaf” type which is clearly explained on my website </a:t>
            </a:r>
            <a:r>
              <a:rPr lang="en-US" sz="1600" dirty="0" err="1">
                <a:solidFill>
                  <a:srgbClr val="00B050"/>
                </a:solidFill>
              </a:rPr>
              <a:t>uapbehavior.com</a:t>
            </a:r>
            <a:r>
              <a:rPr lang="en-US" sz="1600" dirty="0">
                <a:solidFill>
                  <a:srgbClr val="00B050"/>
                </a:solidFill>
              </a:rPr>
              <a:t>   </a:t>
            </a:r>
            <a:r>
              <a:rPr lang="en-US" sz="1600" dirty="0"/>
              <a:t>Also noted was the exposure of the crowd to very likely microwave radiation which quickly dried their clothes and the ground of rain.</a:t>
            </a:r>
          </a:p>
          <a:p>
            <a:pPr marL="0" indent="0">
              <a:buNone/>
            </a:pPr>
            <a:r>
              <a:rPr lang="en-US" sz="1600" dirty="0"/>
              <a:t> I won’t comment on the potential religious or spiritual aspects of that event as I am not qualified to do so (you can find such discussions on the internet occasionally intelligently articulated as </a:t>
            </a:r>
            <a:r>
              <a:rPr lang="en-US" sz="1600" i="1" dirty="0"/>
              <a:t>potential</a:t>
            </a:r>
            <a:r>
              <a:rPr lang="en-US" sz="1600" dirty="0"/>
              <a:t> explanations of UAP motivation). I am however certain that this was a UAP planned occasion to make a serious lasting impression on the preassembled populace and upon the earthly powers of the day. It most certainly did-at least for a while. </a:t>
            </a:r>
          </a:p>
          <a:p>
            <a:pPr marL="0" indent="0">
              <a:buNone/>
            </a:pPr>
            <a:r>
              <a:rPr lang="en-US" sz="1600" dirty="0"/>
              <a:t> Anyone doubting that event should read up on the numerous newspaper stories and investigations of the time.</a:t>
            </a:r>
          </a:p>
        </p:txBody>
      </p:sp>
      <p:sp>
        <p:nvSpPr>
          <p:cNvPr id="5" name="Slide Number Placeholder 4">
            <a:extLst>
              <a:ext uri="{FF2B5EF4-FFF2-40B4-BE49-F238E27FC236}">
                <a16:creationId xmlns:a16="http://schemas.microsoft.com/office/drawing/2014/main" id="{2D6D8DDE-585B-924B-8709-05FA36B1B4FA}"/>
              </a:ext>
            </a:extLst>
          </p:cNvPr>
          <p:cNvSpPr>
            <a:spLocks noGrp="1"/>
          </p:cNvSpPr>
          <p:nvPr>
            <p:ph type="sldNum" sz="quarter" idx="12"/>
          </p:nvPr>
        </p:nvSpPr>
        <p:spPr/>
        <p:txBody>
          <a:bodyPr/>
          <a:lstStyle/>
          <a:p>
            <a:fld id="{3E312D3A-BCE7-3D4B-9ADD-D118BCD2FD2E}" type="slidenum">
              <a:rPr lang="en-US" smtClean="0"/>
              <a:t>13</a:t>
            </a:fld>
            <a:endParaRPr lang="en-US"/>
          </a:p>
        </p:txBody>
      </p:sp>
      <p:sp>
        <p:nvSpPr>
          <p:cNvPr id="6" name="Date Placeholder 5">
            <a:extLst>
              <a:ext uri="{FF2B5EF4-FFF2-40B4-BE49-F238E27FC236}">
                <a16:creationId xmlns:a16="http://schemas.microsoft.com/office/drawing/2014/main" id="{DE644D03-63F8-F849-AF36-5490CDADD246}"/>
              </a:ext>
            </a:extLst>
          </p:cNvPr>
          <p:cNvSpPr>
            <a:spLocks noGrp="1"/>
          </p:cNvSpPr>
          <p:nvPr>
            <p:ph type="dt" sz="half" idx="10"/>
          </p:nvPr>
        </p:nvSpPr>
        <p:spPr/>
        <p:txBody>
          <a:bodyPr/>
          <a:lstStyle/>
          <a:p>
            <a:fld id="{DD5C54B5-6382-D341-923F-9E87DBCC3A56}" type="datetime1">
              <a:rPr lang="en-US" smtClean="0"/>
              <a:t>12/22/20</a:t>
            </a:fld>
            <a:endParaRPr lang="en-US"/>
          </a:p>
        </p:txBody>
      </p:sp>
    </p:spTree>
    <p:extLst>
      <p:ext uri="{BB962C8B-B14F-4D97-AF65-F5344CB8AC3E}">
        <p14:creationId xmlns:p14="http://schemas.microsoft.com/office/powerpoint/2010/main" val="329625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Where do they (A.H. Craft) come from ?</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562062" y="794750"/>
            <a:ext cx="11073468" cy="4515038"/>
          </a:xfrm>
        </p:spPr>
        <p:txBody>
          <a:bodyPr anchor="ctr">
            <a:noAutofit/>
          </a:bodyPr>
          <a:lstStyle/>
          <a:p>
            <a:pPr marL="0" indent="0">
              <a:buNone/>
            </a:pPr>
            <a:r>
              <a:rPr lang="en-US" sz="1800" dirty="0"/>
              <a:t> UAPs which visibly emit Angel Hair are not designed or produced by humans. Their crews or overseers, whether present or remote, likely have on-going experience with many other “earths” in various stages of evolution.</a:t>
            </a:r>
          </a:p>
          <a:p>
            <a:pPr marL="0" indent="0">
              <a:buNone/>
            </a:pPr>
            <a:r>
              <a:rPr lang="en-US" sz="1800" dirty="0"/>
              <a:t> By “visitors” I mean crewed craft or remotely (or AI) operated craft seen here at Earth. UAP may take extended stays (or shifts) here -residing or hiding in our oceans, solar neighborhood or even in the solid earth (earth is NOT hollow):</a:t>
            </a:r>
          </a:p>
          <a:p>
            <a:pPr marL="0" indent="0">
              <a:buNone/>
            </a:pPr>
            <a:r>
              <a:rPr lang="en-US" sz="1800" i="1" u="sng" dirty="0"/>
              <a:t>Speculations</a:t>
            </a:r>
            <a:r>
              <a:rPr lang="en-US" sz="1800" i="1" dirty="0"/>
              <a:t>- my personally estimated probabilities:  </a:t>
            </a:r>
          </a:p>
          <a:p>
            <a:pPr marL="0" indent="0">
              <a:buNone/>
            </a:pPr>
            <a:r>
              <a:rPr lang="en-US" sz="1800" i="1" dirty="0"/>
              <a:t>(a) </a:t>
            </a:r>
            <a:r>
              <a:rPr lang="en-US" sz="1800" b="1" u="sng" dirty="0"/>
              <a:t>Intra</a:t>
            </a:r>
            <a:r>
              <a:rPr lang="en-US" sz="1800" b="1" dirty="0"/>
              <a:t>galactic</a:t>
            </a:r>
            <a:r>
              <a:rPr lang="en-US" sz="1800" dirty="0"/>
              <a:t> Visitors traveling at relativistic velocities </a:t>
            </a:r>
            <a:r>
              <a:rPr lang="en-US" sz="1800" b="1" dirty="0"/>
              <a:t>with </a:t>
            </a:r>
            <a:r>
              <a:rPr lang="en-US" sz="1800" b="1" i="1" dirty="0"/>
              <a:t>proven</a:t>
            </a:r>
            <a:r>
              <a:rPr lang="en-US" sz="1800" b="1" dirty="0"/>
              <a:t> </a:t>
            </a:r>
            <a:r>
              <a:rPr lang="en-US" sz="1800" dirty="0"/>
              <a:t>on-board time slowing. They may take extended stays (or shifts) here residing or hiding in our oceans, in our solar neighborhood or in the solid earth (40%)</a:t>
            </a:r>
          </a:p>
          <a:p>
            <a:pPr marL="0" indent="0">
              <a:buNone/>
            </a:pPr>
            <a:r>
              <a:rPr lang="en-US" sz="1800" dirty="0"/>
              <a:t>(b) </a:t>
            </a:r>
            <a:r>
              <a:rPr lang="en-US" sz="1800" b="1" dirty="0"/>
              <a:t>Intragalactic or Extragalactic </a:t>
            </a:r>
            <a:r>
              <a:rPr lang="en-US" sz="1800" dirty="0"/>
              <a:t>visitors who </a:t>
            </a:r>
            <a:r>
              <a:rPr lang="en-US" sz="1800" b="1" dirty="0"/>
              <a:t>instantly</a:t>
            </a:r>
            <a:r>
              <a:rPr lang="en-US" sz="1800" dirty="0"/>
              <a:t> dematerialize and rematerialize for their trips here and while here. i.e. little or no on-board time is consumed travelling to/from here (25%)</a:t>
            </a:r>
          </a:p>
          <a:p>
            <a:pPr marL="0" indent="0">
              <a:buNone/>
            </a:pPr>
            <a:r>
              <a:rPr lang="en-US" sz="1800" dirty="0"/>
              <a:t>(c) Intragalactic or Extragalactic visitors using at-least some </a:t>
            </a:r>
            <a:r>
              <a:rPr lang="en-US" sz="1800" b="1" dirty="0"/>
              <a:t>superluminal</a:t>
            </a:r>
            <a:r>
              <a:rPr lang="en-US" sz="1800" dirty="0"/>
              <a:t> velocities (25%)</a:t>
            </a:r>
          </a:p>
          <a:p>
            <a:pPr marL="0" indent="0">
              <a:buNone/>
            </a:pPr>
            <a:r>
              <a:rPr lang="en-US" sz="1800" dirty="0"/>
              <a:t>(d) Via one or more coexisting or “overlapping” universes or bridging  </a:t>
            </a:r>
            <a:r>
              <a:rPr lang="en-US" sz="1800" b="1" dirty="0"/>
              <a:t>“wormholes” </a:t>
            </a:r>
            <a:r>
              <a:rPr lang="en-US" sz="1800" dirty="0"/>
              <a:t>(9%)</a:t>
            </a:r>
          </a:p>
          <a:p>
            <a:pPr marL="0" indent="0">
              <a:buNone/>
            </a:pPr>
            <a:r>
              <a:rPr lang="en-US" sz="1800" dirty="0"/>
              <a:t>(e) Our future descendants via backwards </a:t>
            </a:r>
            <a:r>
              <a:rPr lang="en-US" sz="1800" b="1" dirty="0"/>
              <a:t>time travel </a:t>
            </a:r>
            <a:r>
              <a:rPr lang="en-US" sz="1800" dirty="0"/>
              <a:t>(1%)</a:t>
            </a:r>
          </a:p>
          <a:p>
            <a:pPr marL="0" indent="0">
              <a:buNone/>
            </a:pPr>
            <a:r>
              <a:rPr lang="en-US" sz="1800" dirty="0"/>
              <a:t>(f) Remote Intragalactic or Extragalactic “Visitors” using only </a:t>
            </a:r>
            <a:r>
              <a:rPr lang="en-US" sz="1800" b="1" u="sng" dirty="0"/>
              <a:t>remote</a:t>
            </a:r>
            <a:r>
              <a:rPr lang="en-US" sz="1800" dirty="0"/>
              <a:t> </a:t>
            </a:r>
            <a:r>
              <a:rPr lang="en-US" sz="1800" b="1" dirty="0"/>
              <a:t>psychological, projection or telepathy </a:t>
            </a:r>
            <a:r>
              <a:rPr lang="en-US" sz="1800" dirty="0"/>
              <a:t>(0%)</a:t>
            </a:r>
          </a:p>
          <a:p>
            <a:pPr marL="0" indent="0">
              <a:buNone/>
            </a:pPr>
            <a:r>
              <a:rPr lang="en-US" sz="1800" dirty="0"/>
              <a:t>(g) </a:t>
            </a:r>
            <a:r>
              <a:rPr lang="en-US" sz="1800" b="1" dirty="0"/>
              <a:t>Made</a:t>
            </a:r>
            <a:r>
              <a:rPr lang="en-US" sz="1800" dirty="0"/>
              <a:t> by Russia, China, U.S., Japan, South Korea Governments or Private Industry etc. (0%)</a:t>
            </a:r>
          </a:p>
          <a:p>
            <a:pPr marL="514350" indent="-514350">
              <a:buAutoNum type="alphaLcParenR"/>
            </a:pPr>
            <a:endParaRPr lang="en-US" sz="1800" dirty="0"/>
          </a:p>
          <a:p>
            <a:pPr marL="514350" indent="-514350">
              <a:buAutoNum type="alphaLcParenR"/>
            </a:pPr>
            <a:endParaRPr lang="en-US" sz="1800" dirty="0"/>
          </a:p>
        </p:txBody>
      </p:sp>
      <p:sp>
        <p:nvSpPr>
          <p:cNvPr id="5" name="Slide Number Placeholder 4">
            <a:extLst>
              <a:ext uri="{FF2B5EF4-FFF2-40B4-BE49-F238E27FC236}">
                <a16:creationId xmlns:a16="http://schemas.microsoft.com/office/drawing/2014/main" id="{94D98387-F1C8-904C-8AD3-F324666844EE}"/>
              </a:ext>
            </a:extLst>
          </p:cNvPr>
          <p:cNvSpPr>
            <a:spLocks noGrp="1"/>
          </p:cNvSpPr>
          <p:nvPr>
            <p:ph type="sldNum" sz="quarter" idx="12"/>
          </p:nvPr>
        </p:nvSpPr>
        <p:spPr/>
        <p:txBody>
          <a:bodyPr/>
          <a:lstStyle/>
          <a:p>
            <a:fld id="{3E312D3A-BCE7-3D4B-9ADD-D118BCD2FD2E}" type="slidenum">
              <a:rPr lang="en-US" smtClean="0"/>
              <a:t>14</a:t>
            </a:fld>
            <a:endParaRPr lang="en-US"/>
          </a:p>
        </p:txBody>
      </p:sp>
      <p:sp>
        <p:nvSpPr>
          <p:cNvPr id="6" name="Date Placeholder 5">
            <a:extLst>
              <a:ext uri="{FF2B5EF4-FFF2-40B4-BE49-F238E27FC236}">
                <a16:creationId xmlns:a16="http://schemas.microsoft.com/office/drawing/2014/main" id="{9117E25B-D6F1-574D-902C-4B8C76AF04DD}"/>
              </a:ext>
            </a:extLst>
          </p:cNvPr>
          <p:cNvSpPr>
            <a:spLocks noGrp="1"/>
          </p:cNvSpPr>
          <p:nvPr>
            <p:ph type="dt" sz="half" idx="10"/>
          </p:nvPr>
        </p:nvSpPr>
        <p:spPr/>
        <p:txBody>
          <a:bodyPr/>
          <a:lstStyle/>
          <a:p>
            <a:fld id="{DB8B7448-167A-F14A-8681-6A1BC251797A}" type="datetime1">
              <a:rPr lang="en-US" smtClean="0"/>
              <a:t>12/22/20</a:t>
            </a:fld>
            <a:endParaRPr lang="en-US"/>
          </a:p>
        </p:txBody>
      </p:sp>
    </p:spTree>
    <p:extLst>
      <p:ext uri="{BB962C8B-B14F-4D97-AF65-F5344CB8AC3E}">
        <p14:creationId xmlns:p14="http://schemas.microsoft.com/office/powerpoint/2010/main" val="43971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What Now ?</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284672" y="233211"/>
            <a:ext cx="11464505" cy="4895708"/>
          </a:xfrm>
        </p:spPr>
        <p:txBody>
          <a:bodyPr anchor="t">
            <a:noAutofit/>
          </a:bodyPr>
          <a:lstStyle/>
          <a:p>
            <a:pPr marL="342900" indent="-342900">
              <a:buAutoNum type="arabicParenR"/>
            </a:pPr>
            <a:r>
              <a:rPr lang="en-US" sz="1600" dirty="0"/>
              <a:t>The explanation herein can certainly be computer modeled and experimentally tested. There are already several basic electrospinning computer models but they need to incorporate the agglomerated film properties, composition </a:t>
            </a:r>
            <a:r>
              <a:rPr lang="en-US" sz="1600"/>
              <a:t>and historic radiation </a:t>
            </a:r>
            <a:r>
              <a:rPr lang="en-US" sz="1600" dirty="0"/>
              <a:t>exposures. Scientists have already created replicas of the waxy interstellar deposits and we have extensive knowledge of expanding atmospheric terpene, terpenoid and methane based chemistry. Even Dr. Condon admitted in his “study” that new information might arise that would deserve investigation. At some point, </a:t>
            </a:r>
            <a:r>
              <a:rPr lang="en-US" sz="1600" i="1" u="sng" dirty="0"/>
              <a:t>somewhere</a:t>
            </a:r>
            <a:r>
              <a:rPr lang="en-US" sz="1600" dirty="0"/>
              <a:t> in the world, this new testable A.H. explanation will be investigated because it will make sense to many self-confident scientifically and technically minded folks as well as be intuitive to the public. The “falling leaf” motion could be included in such an investigation and is even simpler to intuitively understand (see my free no-membership or log-in site  </a:t>
            </a:r>
            <a:r>
              <a:rPr lang="en-US" sz="1600" dirty="0" err="1">
                <a:solidFill>
                  <a:srgbClr val="00B050"/>
                </a:solidFill>
              </a:rPr>
              <a:t>uapbehavior.com</a:t>
            </a:r>
            <a:r>
              <a:rPr lang="en-US" sz="1600" dirty="0">
                <a:solidFill>
                  <a:srgbClr val="00B050"/>
                </a:solidFill>
              </a:rPr>
              <a:t> </a:t>
            </a:r>
            <a:r>
              <a:rPr lang="en-US" sz="1600" dirty="0"/>
              <a:t>)</a:t>
            </a:r>
          </a:p>
          <a:p>
            <a:pPr marL="342900" indent="-342900">
              <a:buAutoNum type="arabicParenR" startAt="2"/>
            </a:pPr>
            <a:r>
              <a:rPr lang="en-US" sz="1600" dirty="0"/>
              <a:t>A.H., Falling-Leaf behavior and UAP silence were long confounding mysteries but have actually always been explainable with known familiar physics and technology. Not enough serious effort has been undertaken.</a:t>
            </a:r>
          </a:p>
          <a:p>
            <a:pPr marL="342900" indent="-342900">
              <a:buAutoNum type="arabicParenR" startAt="2"/>
            </a:pPr>
            <a:r>
              <a:rPr lang="en-US" sz="1600" dirty="0"/>
              <a:t>UAPs seen spewing A.H. continue. See P. Budinger FTIR spectral results from her report number UT096  which case took place Nov 2016 in Illinois USA with a dozen barbell UAPs. The two witnesses were highly trained professionals. The UAPs all moved to the center of a lake just before A.H. emission. That can add humidity and decrease agglomerate viscosity (promoting </a:t>
            </a:r>
            <a:r>
              <a:rPr lang="en-US" sz="1600" dirty="0" err="1"/>
              <a:t>A.H.emission</a:t>
            </a:r>
            <a:r>
              <a:rPr lang="en-US" sz="1600" dirty="0"/>
              <a:t>). I believe A.H. is simply a typically unavoidable side-effect of UAP presence. It isn’t at all surprising, knowing the potential raw materials available and AC spinning technologies that “Spider/Caterpillar-Like FTIRs” can be acquired from AC </a:t>
            </a:r>
            <a:r>
              <a:rPr lang="en-US" sz="1600" dirty="0" err="1"/>
              <a:t>electrospun</a:t>
            </a:r>
            <a:r>
              <a:rPr lang="en-US" sz="1600" dirty="0"/>
              <a:t> similar raw materials. Scientist’s thinking has been been too human-centric. </a:t>
            </a:r>
            <a:r>
              <a:rPr lang="en-US" sz="1600" i="1" dirty="0"/>
              <a:t>Every</a:t>
            </a:r>
            <a:r>
              <a:rPr lang="en-US" sz="1600" dirty="0"/>
              <a:t> UAP behavior isn’t to manipulate us (some may be </a:t>
            </a:r>
            <a:r>
              <a:rPr lang="en-US" sz="1600" dirty="0" err="1"/>
              <a:t>e.g</a:t>
            </a:r>
            <a:r>
              <a:rPr lang="en-US" sz="1600" dirty="0"/>
              <a:t> total paralysis, missing time, some cattle mutilations, some ”abductions”, lifting cars). </a:t>
            </a:r>
            <a:r>
              <a:rPr lang="en-US" sz="1600" b="1" dirty="0"/>
              <a:t>Not</a:t>
            </a:r>
            <a:r>
              <a:rPr lang="en-US" sz="1600" dirty="0"/>
              <a:t> aimed at us are A.H., falling-leaf behavior, propulsion, simple and roughly formed Tully-like saucer nests, twisted trees, hydrophobic ground rings, dropped metal (more later) and possibly….. silent operation and radar invisibility</a:t>
            </a:r>
          </a:p>
          <a:p>
            <a:pPr marL="0" indent="0">
              <a:buNone/>
            </a:pPr>
            <a:endParaRPr lang="en-US" sz="1600" dirty="0"/>
          </a:p>
        </p:txBody>
      </p:sp>
      <p:sp>
        <p:nvSpPr>
          <p:cNvPr id="5" name="Slide Number Placeholder 4">
            <a:extLst>
              <a:ext uri="{FF2B5EF4-FFF2-40B4-BE49-F238E27FC236}">
                <a16:creationId xmlns:a16="http://schemas.microsoft.com/office/drawing/2014/main" id="{94D98387-F1C8-904C-8AD3-F324666844EE}"/>
              </a:ext>
            </a:extLst>
          </p:cNvPr>
          <p:cNvSpPr>
            <a:spLocks noGrp="1"/>
          </p:cNvSpPr>
          <p:nvPr>
            <p:ph type="sldNum" sz="quarter" idx="12"/>
          </p:nvPr>
        </p:nvSpPr>
        <p:spPr/>
        <p:txBody>
          <a:bodyPr/>
          <a:lstStyle/>
          <a:p>
            <a:fld id="{3E312D3A-BCE7-3D4B-9ADD-D118BCD2FD2E}" type="slidenum">
              <a:rPr lang="en-US" smtClean="0"/>
              <a:t>15</a:t>
            </a:fld>
            <a:endParaRPr lang="en-US"/>
          </a:p>
        </p:txBody>
      </p:sp>
      <p:sp>
        <p:nvSpPr>
          <p:cNvPr id="6" name="Date Placeholder 5">
            <a:extLst>
              <a:ext uri="{FF2B5EF4-FFF2-40B4-BE49-F238E27FC236}">
                <a16:creationId xmlns:a16="http://schemas.microsoft.com/office/drawing/2014/main" id="{9117E25B-D6F1-574D-902C-4B8C76AF04DD}"/>
              </a:ext>
            </a:extLst>
          </p:cNvPr>
          <p:cNvSpPr>
            <a:spLocks noGrp="1"/>
          </p:cNvSpPr>
          <p:nvPr>
            <p:ph type="dt" sz="half" idx="10"/>
          </p:nvPr>
        </p:nvSpPr>
        <p:spPr/>
        <p:txBody>
          <a:bodyPr/>
          <a:lstStyle/>
          <a:p>
            <a:fld id="{DB8B7448-167A-F14A-8681-6A1BC251797A}" type="datetime1">
              <a:rPr lang="en-US" smtClean="0"/>
              <a:t>12/22/20</a:t>
            </a:fld>
            <a:endParaRPr lang="en-US"/>
          </a:p>
        </p:txBody>
      </p:sp>
    </p:spTree>
    <p:extLst>
      <p:ext uri="{BB962C8B-B14F-4D97-AF65-F5344CB8AC3E}">
        <p14:creationId xmlns:p14="http://schemas.microsoft.com/office/powerpoint/2010/main" val="171465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Summary Of Conclusions</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491706" y="369577"/>
            <a:ext cx="11404120" cy="4507968"/>
          </a:xfrm>
        </p:spPr>
        <p:txBody>
          <a:bodyPr anchor="t">
            <a:noAutofit/>
          </a:bodyPr>
          <a:lstStyle/>
          <a:p>
            <a:pPr marL="0" indent="0">
              <a:buNone/>
            </a:pPr>
            <a:r>
              <a:rPr lang="en-US" sz="1600" dirty="0"/>
              <a:t>  The unintended expulsion of A.H. from UAP surfaces is herein explained to be identical to human developed “AC Electrospinning” technology. UAP A.H. starting material comprises a UAP agglomerated flowable film of gooey or waxy hydrocarbons and inorganic nanoparticles both of which can be sourced from (</a:t>
            </a:r>
            <a:r>
              <a:rPr lang="en-US" sz="1600" dirty="0" err="1"/>
              <a:t>i</a:t>
            </a:r>
            <a:r>
              <a:rPr lang="en-US" sz="1600" dirty="0"/>
              <a:t>) earth’s troposphere and/or from (ii) interstellar space. All of the necessary raw source constituents of Angel Hair have separately been proven to be present in these two regions by astrophysicists and atmospheric scientists in their work </a:t>
            </a:r>
            <a:r>
              <a:rPr lang="en-US" sz="1600" i="1" u="sng" dirty="0"/>
              <a:t>unrelated</a:t>
            </a:r>
            <a:r>
              <a:rPr lang="en-US" sz="1600" i="1" dirty="0"/>
              <a:t> to UAPs. A</a:t>
            </a:r>
            <a:r>
              <a:rPr lang="en-US" sz="1600" dirty="0"/>
              <a:t> UAP that has a strong low frequency AC electrical (and therefor also magnetic) field is required for actual A.C. fiber spinning. </a:t>
            </a:r>
            <a:r>
              <a:rPr lang="en-US" sz="1600" i="1" dirty="0"/>
              <a:t>UAPs are known to have these AC fields</a:t>
            </a:r>
            <a:r>
              <a:rPr lang="en-US" sz="1600" dirty="0"/>
              <a:t>. A UAP unavoidably gathers spinnable agglomerate as an accumulating film on its hull by sweeping through enormous distances in interstellar space and/or within the uppermost atmosphere and/or by field attraction of such materials in either or both of those regions. Such raw materials surprisingly occur in our atmosphere and in inter</a:t>
            </a:r>
            <a:r>
              <a:rPr lang="en-US" sz="1600" i="1" dirty="0"/>
              <a:t>stellar space</a:t>
            </a:r>
            <a:r>
              <a:rPr lang="en-US" sz="1600" dirty="0"/>
              <a:t> except not in the local heliospheres of each star due to radiation pressure. </a:t>
            </a:r>
          </a:p>
          <a:p>
            <a:pPr marL="0" indent="0">
              <a:buNone/>
            </a:pPr>
            <a:r>
              <a:rPr lang="en-US" sz="1600" dirty="0"/>
              <a:t>  For decades Ballooning Spiders have been misidentified as the source of all “Angel Hair” by unbelievably totally </a:t>
            </a:r>
            <a:r>
              <a:rPr lang="en-US" sz="1600" dirty="0">
                <a:solidFill>
                  <a:srgbClr val="00B0F0"/>
                </a:solidFill>
              </a:rPr>
              <a:t> ignoring</a:t>
            </a:r>
            <a:r>
              <a:rPr lang="en-US" sz="1600" dirty="0"/>
              <a:t> </a:t>
            </a:r>
            <a:r>
              <a:rPr lang="en-US" sz="1600" dirty="0">
                <a:solidFill>
                  <a:srgbClr val="00B0F0"/>
                </a:solidFill>
              </a:rPr>
              <a:t>UAPs seen ejecting A.H. in huge amounts. </a:t>
            </a:r>
            <a:r>
              <a:rPr lang="en-US" sz="1600" dirty="0"/>
              <a:t>This isn’t understandable despite spider silk compositions indeed having some similarities with Angel Hair. </a:t>
            </a:r>
            <a:r>
              <a:rPr lang="en-US" sz="1600" i="1" u="sng" dirty="0"/>
              <a:t>More importantly </a:t>
            </a:r>
            <a:r>
              <a:rPr lang="en-US" sz="1600" dirty="0"/>
              <a:t>it wasn’t recognized until now that AC electrospinning can form fibers from wetted agglomerated films at very high rates which appear much more like A.H. and that the raw materials are readily available above our heads from two different sources long before spiders even evolved here (J.S.). </a:t>
            </a:r>
          </a:p>
          <a:p>
            <a:pPr marL="0" indent="0">
              <a:buNone/>
            </a:pPr>
            <a:r>
              <a:rPr lang="en-US" sz="1600" dirty="0"/>
              <a:t>Thank You. Merry Christmas and a Happy New Year</a:t>
            </a:r>
          </a:p>
          <a:p>
            <a:pPr marL="0" indent="0">
              <a:buNone/>
            </a:pPr>
            <a:r>
              <a:rPr lang="en-US" sz="1600" dirty="0"/>
              <a:t>Jack Sliwa </a:t>
            </a:r>
          </a:p>
          <a:p>
            <a:pPr marL="0" indent="0">
              <a:buNone/>
            </a:pPr>
            <a:r>
              <a:rPr lang="en-US" sz="1600" dirty="0"/>
              <a:t>12/22/20</a:t>
            </a:r>
          </a:p>
        </p:txBody>
      </p:sp>
      <p:sp>
        <p:nvSpPr>
          <p:cNvPr id="5" name="Slide Number Placeholder 4">
            <a:extLst>
              <a:ext uri="{FF2B5EF4-FFF2-40B4-BE49-F238E27FC236}">
                <a16:creationId xmlns:a16="http://schemas.microsoft.com/office/drawing/2014/main" id="{94D98387-F1C8-904C-8AD3-F324666844EE}"/>
              </a:ext>
            </a:extLst>
          </p:cNvPr>
          <p:cNvSpPr>
            <a:spLocks noGrp="1"/>
          </p:cNvSpPr>
          <p:nvPr>
            <p:ph type="sldNum" sz="quarter" idx="12"/>
          </p:nvPr>
        </p:nvSpPr>
        <p:spPr/>
        <p:txBody>
          <a:bodyPr/>
          <a:lstStyle/>
          <a:p>
            <a:fld id="{3E312D3A-BCE7-3D4B-9ADD-D118BCD2FD2E}" type="slidenum">
              <a:rPr lang="en-US" smtClean="0"/>
              <a:t>16</a:t>
            </a:fld>
            <a:endParaRPr lang="en-US"/>
          </a:p>
        </p:txBody>
      </p:sp>
      <p:sp>
        <p:nvSpPr>
          <p:cNvPr id="6" name="Date Placeholder 5">
            <a:extLst>
              <a:ext uri="{FF2B5EF4-FFF2-40B4-BE49-F238E27FC236}">
                <a16:creationId xmlns:a16="http://schemas.microsoft.com/office/drawing/2014/main" id="{9117E25B-D6F1-574D-902C-4B8C76AF04DD}"/>
              </a:ext>
            </a:extLst>
          </p:cNvPr>
          <p:cNvSpPr>
            <a:spLocks noGrp="1"/>
          </p:cNvSpPr>
          <p:nvPr>
            <p:ph type="dt" sz="half" idx="10"/>
          </p:nvPr>
        </p:nvSpPr>
        <p:spPr/>
        <p:txBody>
          <a:bodyPr/>
          <a:lstStyle/>
          <a:p>
            <a:fld id="{DB8B7448-167A-F14A-8681-6A1BC251797A}" type="datetime1">
              <a:rPr lang="en-US" smtClean="0"/>
              <a:t>12/22/20</a:t>
            </a:fld>
            <a:endParaRPr lang="en-US"/>
          </a:p>
        </p:txBody>
      </p:sp>
      <p:pic>
        <p:nvPicPr>
          <p:cNvPr id="11" name="Picture 10" descr="A picture containing clipart&#10;&#10;Description automatically generated">
            <a:extLst>
              <a:ext uri="{FF2B5EF4-FFF2-40B4-BE49-F238E27FC236}">
                <a16:creationId xmlns:a16="http://schemas.microsoft.com/office/drawing/2014/main" id="{1B9B3F8D-AD19-234C-91EE-0DE23141BA2C}"/>
              </a:ext>
            </a:extLst>
          </p:cNvPr>
          <p:cNvPicPr>
            <a:picLocks noChangeAspect="1"/>
          </p:cNvPicPr>
          <p:nvPr/>
        </p:nvPicPr>
        <p:blipFill>
          <a:blip r:embed="rId3"/>
          <a:stretch>
            <a:fillRect/>
          </a:stretch>
        </p:blipFill>
        <p:spPr>
          <a:xfrm>
            <a:off x="7130421" y="4110441"/>
            <a:ext cx="1606669" cy="1014139"/>
          </a:xfrm>
          <a:prstGeom prst="rect">
            <a:avLst/>
          </a:prstGeom>
        </p:spPr>
      </p:pic>
    </p:spTree>
    <p:extLst>
      <p:ext uri="{BB962C8B-B14F-4D97-AF65-F5344CB8AC3E}">
        <p14:creationId xmlns:p14="http://schemas.microsoft.com/office/powerpoint/2010/main" val="106778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What do we </a:t>
            </a:r>
            <a:r>
              <a:rPr lang="en-US" sz="4000" u="sng" dirty="0">
                <a:solidFill>
                  <a:srgbClr val="FFFFFF"/>
                </a:solidFill>
              </a:rPr>
              <a:t>know for certain</a:t>
            </a:r>
            <a:r>
              <a:rPr lang="en-US" sz="4000" dirty="0">
                <a:solidFill>
                  <a:srgbClr val="FFFFFF"/>
                </a:solidFill>
              </a:rPr>
              <a:t>?</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838200" y="533400"/>
            <a:ext cx="10204085" cy="4595519"/>
          </a:xfrm>
        </p:spPr>
        <p:txBody>
          <a:bodyPr anchor="ctr">
            <a:normAutofit/>
          </a:bodyPr>
          <a:lstStyle/>
          <a:p>
            <a:pPr marL="0" indent="0">
              <a:buNone/>
            </a:pPr>
            <a:r>
              <a:rPr lang="en-US" sz="1800" dirty="0"/>
              <a:t>A.H. is the the falling of whitish fibrous material on land and sea,</a:t>
            </a:r>
            <a:r>
              <a:rPr lang="en-US" sz="1800" i="1" dirty="0"/>
              <a:t> from typically silent UAPs </a:t>
            </a:r>
            <a:r>
              <a:rPr lang="en-US" sz="1800" dirty="0"/>
              <a:t>which pass or have passed within sight or overhead. A.H. falls can last 1-3 hours even after the UAP leaves!</a:t>
            </a:r>
          </a:p>
          <a:p>
            <a:pPr marL="0" indent="0">
              <a:buNone/>
            </a:pPr>
            <a:r>
              <a:rPr lang="en-US" sz="1800" dirty="0"/>
              <a:t>Hundreds of cases have been recorded across the globe and across time. No spiders or caterpillars are found in fibers from real A.H.</a:t>
            </a:r>
          </a:p>
          <a:p>
            <a:pPr marL="0" indent="0">
              <a:buNone/>
            </a:pPr>
            <a:r>
              <a:rPr lang="en-US" sz="1800" dirty="0"/>
              <a:t>Many A.H. cases include wads or strands of visibly UAP-dropped A.H. draped on trees, fences, barbed wires, roofs, sports fields (with players and fans coated) and buildings and extending for miles</a:t>
            </a:r>
          </a:p>
          <a:p>
            <a:pPr marL="0" indent="0">
              <a:buNone/>
            </a:pPr>
            <a:r>
              <a:rPr lang="en-US" sz="1800" dirty="0"/>
              <a:t>In more than half of cases the A.H. </a:t>
            </a:r>
            <a:r>
              <a:rPr lang="en-US" sz="1800" i="1" dirty="0"/>
              <a:t>“sublimates” as rapidly as </a:t>
            </a:r>
            <a:r>
              <a:rPr lang="en-US" sz="1800" dirty="0"/>
              <a:t>2 to 20 minutes with no </a:t>
            </a:r>
            <a:r>
              <a:rPr lang="en-US" sz="1800" i="1" dirty="0"/>
              <a:t>visible</a:t>
            </a:r>
            <a:r>
              <a:rPr lang="en-US" sz="1800" dirty="0"/>
              <a:t> residue, stain or vapor. Sometimes it </a:t>
            </a:r>
            <a:r>
              <a:rPr lang="en-US" sz="1800" i="1" dirty="0"/>
              <a:t>sublimates</a:t>
            </a:r>
            <a:r>
              <a:rPr lang="en-US" sz="1800" dirty="0"/>
              <a:t> in full view even before it very slowly reaches the ground. Spider web, on the other hand, does not sublimate or disappear-it is very stable. During some UAP flaps 100% of all fallen A.H. at all such A.H. flap fall locations sublimates.</a:t>
            </a:r>
          </a:p>
          <a:p>
            <a:pPr marL="0" indent="0">
              <a:buNone/>
            </a:pPr>
            <a:r>
              <a:rPr lang="en-US" sz="1800" dirty="0"/>
              <a:t>Minimal A.H. smell (</a:t>
            </a:r>
            <a:r>
              <a:rPr lang="en-US" sz="1800" i="1" dirty="0"/>
              <a:t>if any</a:t>
            </a:r>
            <a:r>
              <a:rPr lang="en-US" sz="1800" dirty="0"/>
              <a:t>), some noted mild hydrocarbon or camphor smell, </a:t>
            </a:r>
            <a:r>
              <a:rPr lang="en-US" sz="1800" dirty="0" err="1"/>
              <a:t>flammabilty</a:t>
            </a:r>
            <a:r>
              <a:rPr lang="en-US" sz="1800" dirty="0"/>
              <a:t> is like cellophane or glycine/celluloid. Detected Camphor is an atmospheric terpene as well.</a:t>
            </a:r>
          </a:p>
          <a:p>
            <a:pPr marL="0" indent="0">
              <a:buNone/>
            </a:pPr>
            <a:r>
              <a:rPr lang="en-US" sz="1800" dirty="0"/>
              <a:t>A.H. is very stretchable (e.g. 2-2.5X or more) and strong; finger contact always turns it to a gel</a:t>
            </a:r>
          </a:p>
          <a:p>
            <a:pPr marL="0" indent="0">
              <a:buNone/>
            </a:pPr>
            <a:r>
              <a:rPr lang="en-US" sz="1800" dirty="0"/>
              <a:t>The Peak A.H. season is during Fall (northern and southern hemispheres 6 </a:t>
            </a:r>
            <a:r>
              <a:rPr lang="en-US" sz="1800" dirty="0" err="1"/>
              <a:t>mos</a:t>
            </a:r>
            <a:r>
              <a:rPr lang="en-US" sz="1800" dirty="0"/>
              <a:t> apart. This means  presence of average cool and moderate-humidity weather</a:t>
            </a:r>
          </a:p>
          <a:p>
            <a:pPr marL="0" indent="0">
              <a:buNone/>
            </a:pPr>
            <a:endParaRPr lang="en-US" sz="2000" dirty="0"/>
          </a:p>
        </p:txBody>
      </p:sp>
      <p:sp>
        <p:nvSpPr>
          <p:cNvPr id="5" name="Slide Number Placeholder 4">
            <a:extLst>
              <a:ext uri="{FF2B5EF4-FFF2-40B4-BE49-F238E27FC236}">
                <a16:creationId xmlns:a16="http://schemas.microsoft.com/office/drawing/2014/main" id="{95FF3FC6-9093-7042-9166-D08BE783011F}"/>
              </a:ext>
            </a:extLst>
          </p:cNvPr>
          <p:cNvSpPr>
            <a:spLocks noGrp="1"/>
          </p:cNvSpPr>
          <p:nvPr>
            <p:ph type="sldNum" sz="quarter" idx="12"/>
          </p:nvPr>
        </p:nvSpPr>
        <p:spPr/>
        <p:txBody>
          <a:bodyPr/>
          <a:lstStyle/>
          <a:p>
            <a:fld id="{3E312D3A-BCE7-3D4B-9ADD-D118BCD2FD2E}" type="slidenum">
              <a:rPr lang="en-US" smtClean="0"/>
              <a:t>2</a:t>
            </a:fld>
            <a:endParaRPr lang="en-US"/>
          </a:p>
        </p:txBody>
      </p:sp>
      <p:sp>
        <p:nvSpPr>
          <p:cNvPr id="6" name="Date Placeholder 5">
            <a:extLst>
              <a:ext uri="{FF2B5EF4-FFF2-40B4-BE49-F238E27FC236}">
                <a16:creationId xmlns:a16="http://schemas.microsoft.com/office/drawing/2014/main" id="{AFB095AF-D5D3-DB4D-9470-87A221048B86}"/>
              </a:ext>
            </a:extLst>
          </p:cNvPr>
          <p:cNvSpPr>
            <a:spLocks noGrp="1"/>
          </p:cNvSpPr>
          <p:nvPr>
            <p:ph type="dt" sz="half" idx="10"/>
          </p:nvPr>
        </p:nvSpPr>
        <p:spPr/>
        <p:txBody>
          <a:bodyPr/>
          <a:lstStyle/>
          <a:p>
            <a:fld id="{547F4026-FB8C-AF43-A20A-82D94510C6E2}" type="datetime1">
              <a:rPr lang="en-US" smtClean="0"/>
              <a:t>12/22/20</a:t>
            </a:fld>
            <a:endParaRPr lang="en-US"/>
          </a:p>
        </p:txBody>
      </p:sp>
    </p:spTree>
    <p:extLst>
      <p:ext uri="{BB962C8B-B14F-4D97-AF65-F5344CB8AC3E}">
        <p14:creationId xmlns:p14="http://schemas.microsoft.com/office/powerpoint/2010/main" val="203323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Indicators Of True Angel Hair</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285094" y="388190"/>
            <a:ext cx="11447929" cy="4982086"/>
          </a:xfrm>
        </p:spPr>
        <p:txBody>
          <a:bodyPr anchor="t">
            <a:normAutofit/>
          </a:bodyPr>
          <a:lstStyle/>
          <a:p>
            <a:pPr marL="0" indent="0">
              <a:buNone/>
            </a:pPr>
            <a:r>
              <a:rPr lang="en-US" sz="1800" i="1" dirty="0"/>
              <a:t> True Angel Hair actually from UAPs is, as of today, indicated by: </a:t>
            </a:r>
          </a:p>
          <a:p>
            <a:pPr marL="457200" indent="-457200">
              <a:buAutoNum type="alphaLcParenBoth"/>
            </a:pPr>
            <a:r>
              <a:rPr lang="en-US" sz="1800" dirty="0"/>
              <a:t>Actually being seen shooting off-of, falling-from or matted-upon UAP surfaces</a:t>
            </a:r>
          </a:p>
          <a:p>
            <a:pPr marL="457200" indent="-457200">
              <a:buAutoNum type="alphaLcParenBoth"/>
            </a:pPr>
            <a:r>
              <a:rPr lang="en-US" sz="1800" dirty="0"/>
              <a:t>A.H. usually “sublimates” quickly at ground level in free air whereas spider web is very stable</a:t>
            </a:r>
          </a:p>
          <a:p>
            <a:pPr marL="457200" indent="-457200">
              <a:buAutoNum type="alphaLcParenBoth"/>
            </a:pPr>
            <a:r>
              <a:rPr lang="en-US" sz="1800" dirty="0"/>
              <a:t>A.H. is hydrophilic and turns to a hydrogel in water/rain/fog whereas woven spider web is extremely rain resistant  (or spiders would be extinct!)</a:t>
            </a:r>
          </a:p>
          <a:p>
            <a:pPr marL="457200" indent="-457200">
              <a:buAutoNum type="alphaLcParenBoth"/>
            </a:pPr>
            <a:r>
              <a:rPr lang="en-US" sz="1800" dirty="0"/>
              <a:t>A.H., to date, contains Boron and Silicon whereas spider web does not</a:t>
            </a:r>
          </a:p>
          <a:p>
            <a:pPr marL="457200" indent="-457200">
              <a:buAutoNum type="alphaLcParenBoth" startAt="5"/>
            </a:pPr>
            <a:r>
              <a:rPr lang="en-US" sz="1800" dirty="0"/>
              <a:t>Fallen A.H. from ballooning spiders is typically covered with hundreds of spiders while A.H., with one exception wherein one spider was found (trapped?), has no spiders</a:t>
            </a:r>
          </a:p>
          <a:p>
            <a:pPr marL="0" indent="0">
              <a:buNone/>
            </a:pPr>
            <a:r>
              <a:rPr lang="en-US" sz="1800" dirty="0"/>
              <a:t>(f)    A.H. has stained fingertips green unlike spider web material</a:t>
            </a:r>
          </a:p>
          <a:p>
            <a:pPr marL="457200" indent="-457200">
              <a:buAutoNum type="alphaLcParenBoth" startAt="7"/>
            </a:pPr>
            <a:r>
              <a:rPr lang="en-US" sz="1800" dirty="0"/>
              <a:t>Spider web melts but doesn’t burn or energetically flame up like A.H.</a:t>
            </a:r>
          </a:p>
          <a:p>
            <a:pPr marL="457200" indent="-457200">
              <a:buAutoNum type="alphaLcParenBoth" startAt="7"/>
            </a:pPr>
            <a:r>
              <a:rPr lang="en-US" sz="1800" dirty="0"/>
              <a:t>Real A.H. appears as rough mixed round, oval and rectangular string, some cross-fused, or “knitted”, whereas spider web appears as mostly smooth round wire bundles (later slide)</a:t>
            </a:r>
          </a:p>
          <a:p>
            <a:pPr marL="457200" indent="-457200">
              <a:buAutoNum type="alphaLcParenBoth" startAt="7"/>
            </a:pPr>
            <a:r>
              <a:rPr lang="en-US" sz="1800" dirty="0"/>
              <a:t>Subtle variable FTIR differences from Spider Web? Probably need additional instrument types to discern </a:t>
            </a:r>
          </a:p>
          <a:p>
            <a:pPr marL="457200" indent="-457200">
              <a:buAutoNum type="alphaLcParenBoth" startAt="7"/>
            </a:pPr>
            <a:r>
              <a:rPr lang="en-US" sz="1800" dirty="0"/>
              <a:t>A.H. is formed 100-1000x faster than spider web-and it shows in the ragged wildly varying fiber quality and shapes</a:t>
            </a:r>
          </a:p>
          <a:p>
            <a:pPr marL="0" indent="0">
              <a:buNone/>
            </a:pPr>
            <a:endParaRPr lang="en-US" sz="1800" dirty="0"/>
          </a:p>
        </p:txBody>
      </p:sp>
      <p:sp>
        <p:nvSpPr>
          <p:cNvPr id="5" name="Slide Number Placeholder 4">
            <a:extLst>
              <a:ext uri="{FF2B5EF4-FFF2-40B4-BE49-F238E27FC236}">
                <a16:creationId xmlns:a16="http://schemas.microsoft.com/office/drawing/2014/main" id="{95FF3FC6-9093-7042-9166-D08BE783011F}"/>
              </a:ext>
            </a:extLst>
          </p:cNvPr>
          <p:cNvSpPr>
            <a:spLocks noGrp="1"/>
          </p:cNvSpPr>
          <p:nvPr>
            <p:ph type="sldNum" sz="quarter" idx="12"/>
          </p:nvPr>
        </p:nvSpPr>
        <p:spPr/>
        <p:txBody>
          <a:bodyPr/>
          <a:lstStyle/>
          <a:p>
            <a:fld id="{3E312D3A-BCE7-3D4B-9ADD-D118BCD2FD2E}" type="slidenum">
              <a:rPr lang="en-US" smtClean="0"/>
              <a:t>3</a:t>
            </a:fld>
            <a:endParaRPr lang="en-US"/>
          </a:p>
        </p:txBody>
      </p:sp>
      <p:sp>
        <p:nvSpPr>
          <p:cNvPr id="6" name="Date Placeholder 5">
            <a:extLst>
              <a:ext uri="{FF2B5EF4-FFF2-40B4-BE49-F238E27FC236}">
                <a16:creationId xmlns:a16="http://schemas.microsoft.com/office/drawing/2014/main" id="{AFB095AF-D5D3-DB4D-9470-87A221048B86}"/>
              </a:ext>
            </a:extLst>
          </p:cNvPr>
          <p:cNvSpPr>
            <a:spLocks noGrp="1"/>
          </p:cNvSpPr>
          <p:nvPr>
            <p:ph type="dt" sz="half" idx="10"/>
          </p:nvPr>
        </p:nvSpPr>
        <p:spPr/>
        <p:txBody>
          <a:bodyPr/>
          <a:lstStyle/>
          <a:p>
            <a:fld id="{547F4026-FB8C-AF43-A20A-82D94510C6E2}" type="datetime1">
              <a:rPr lang="en-US" smtClean="0"/>
              <a:t>12/22/20</a:t>
            </a:fld>
            <a:endParaRPr lang="en-US"/>
          </a:p>
        </p:txBody>
      </p:sp>
    </p:spTree>
    <p:extLst>
      <p:ext uri="{BB962C8B-B14F-4D97-AF65-F5344CB8AC3E}">
        <p14:creationId xmlns:p14="http://schemas.microsoft.com/office/powerpoint/2010/main" val="163990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a:solidFill>
                  <a:srgbClr val="FFFFFF"/>
                </a:solidFill>
              </a:rPr>
              <a:t>What do we </a:t>
            </a:r>
            <a:r>
              <a:rPr lang="en-US" sz="4000" u="sng">
                <a:solidFill>
                  <a:srgbClr val="FFFFFF"/>
                </a:solidFill>
              </a:rPr>
              <a:t>know for certain</a:t>
            </a:r>
            <a:r>
              <a:rPr lang="en-US" sz="4000">
                <a:solidFill>
                  <a:srgbClr val="FFFFFF"/>
                </a:solidFill>
              </a:rPr>
              <a:t>?</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664233" y="824249"/>
            <a:ext cx="11119449" cy="3502218"/>
          </a:xfrm>
        </p:spPr>
        <p:txBody>
          <a:bodyPr anchor="ctr">
            <a:noAutofit/>
          </a:bodyPr>
          <a:lstStyle/>
          <a:p>
            <a:pPr marL="0" indent="0">
              <a:buNone/>
            </a:pPr>
            <a:r>
              <a:rPr lang="en-US" sz="1800" dirty="0"/>
              <a:t>Over the years several A.H. samples across the globe have been properly scientifically analyzed (using mass spectroscopy) and </a:t>
            </a:r>
            <a:r>
              <a:rPr lang="en-US" sz="1800" i="1" u="sng" dirty="0"/>
              <a:t>all</a:t>
            </a:r>
            <a:r>
              <a:rPr lang="en-US" sz="1800" dirty="0"/>
              <a:t> contained silicon, calcium, magnesium and boron inorganic residue. Some types of spider web contain calcium and magnesium (as does most any living matter and earthly soil/rocks) but spider web does NOT contain significant boron or silicon inorganic residue.</a:t>
            </a:r>
          </a:p>
          <a:p>
            <a:pPr marL="0" indent="0">
              <a:buNone/>
            </a:pPr>
            <a:r>
              <a:rPr lang="en-US" sz="1800" dirty="0"/>
              <a:t>None of the 7-12 compositions, microstructures or different “weaves or layups” of spider web sublimate or evaporate. All are hydrophobic and quite stable even at dry oven hot temperatures.</a:t>
            </a:r>
          </a:p>
          <a:p>
            <a:pPr marL="0" indent="0">
              <a:buNone/>
            </a:pPr>
            <a:r>
              <a:rPr lang="en-US" sz="1800" dirty="0"/>
              <a:t>A recognized corporate textile company fiber-expert  (Burlington Corp) stated that that A.H. he examined was NOT manmade fiber of any sort</a:t>
            </a:r>
          </a:p>
          <a:p>
            <a:pPr marL="0" indent="0">
              <a:buNone/>
            </a:pPr>
            <a:r>
              <a:rPr lang="en-US" sz="1800" dirty="0"/>
              <a:t>Spider web is extremely hydrophobic at-least on its protective surfaces. If spider webs passively (without mechanical or chemical help) </a:t>
            </a:r>
            <a:r>
              <a:rPr lang="en-US" sz="1800" dirty="0" err="1"/>
              <a:t>gellated</a:t>
            </a:r>
            <a:r>
              <a:rPr lang="en-US" sz="1800" dirty="0"/>
              <a:t> like A.H. in the rain or fog then spiders would be extinct!</a:t>
            </a:r>
          </a:p>
          <a:p>
            <a:pPr marL="0" indent="0">
              <a:buNone/>
            </a:pPr>
            <a:r>
              <a:rPr lang="en-US" sz="1800" dirty="0"/>
              <a:t>A.H can be preserved at-least for days/weeks </a:t>
            </a:r>
            <a:r>
              <a:rPr lang="en-US" sz="1800" i="1" dirty="0"/>
              <a:t>if hermetically sealed </a:t>
            </a:r>
            <a:r>
              <a:rPr lang="en-US" sz="1800" dirty="0"/>
              <a:t>in a small glass container and kept substantially cooled or frozen. If the container isn’t protective then only trace  magnesium, calcium, silicon and boron nanoparticles (likely nanoparticle oxides from interstellar/tropospheric dusts and ice particles) will be found at exact spots where the A.H. contacted the inside of the bottle. Even that is exceedingly difficult to isolate since most glass itself often contains such species.</a:t>
            </a:r>
          </a:p>
        </p:txBody>
      </p:sp>
      <p:sp>
        <p:nvSpPr>
          <p:cNvPr id="5" name="Slide Number Placeholder 4">
            <a:extLst>
              <a:ext uri="{FF2B5EF4-FFF2-40B4-BE49-F238E27FC236}">
                <a16:creationId xmlns:a16="http://schemas.microsoft.com/office/drawing/2014/main" id="{F98C0F9F-D678-6E42-8D7C-394C0098DB1A}"/>
              </a:ext>
            </a:extLst>
          </p:cNvPr>
          <p:cNvSpPr>
            <a:spLocks noGrp="1"/>
          </p:cNvSpPr>
          <p:nvPr>
            <p:ph type="sldNum" sz="quarter" idx="12"/>
          </p:nvPr>
        </p:nvSpPr>
        <p:spPr/>
        <p:txBody>
          <a:bodyPr/>
          <a:lstStyle/>
          <a:p>
            <a:fld id="{3E312D3A-BCE7-3D4B-9ADD-D118BCD2FD2E}" type="slidenum">
              <a:rPr lang="en-US" smtClean="0"/>
              <a:t>4</a:t>
            </a:fld>
            <a:endParaRPr lang="en-US"/>
          </a:p>
        </p:txBody>
      </p:sp>
      <p:sp>
        <p:nvSpPr>
          <p:cNvPr id="6" name="Date Placeholder 5">
            <a:extLst>
              <a:ext uri="{FF2B5EF4-FFF2-40B4-BE49-F238E27FC236}">
                <a16:creationId xmlns:a16="http://schemas.microsoft.com/office/drawing/2014/main" id="{25A0FC4D-CD3B-E44C-99CE-50A0E8DD3FCE}"/>
              </a:ext>
            </a:extLst>
          </p:cNvPr>
          <p:cNvSpPr>
            <a:spLocks noGrp="1"/>
          </p:cNvSpPr>
          <p:nvPr>
            <p:ph type="dt" sz="half" idx="10"/>
          </p:nvPr>
        </p:nvSpPr>
        <p:spPr/>
        <p:txBody>
          <a:bodyPr/>
          <a:lstStyle/>
          <a:p>
            <a:fld id="{1F1F5C91-376C-F943-9A03-E8CA68D19C0C}" type="datetime1">
              <a:rPr lang="en-US" smtClean="0"/>
              <a:t>12/22/20</a:t>
            </a:fld>
            <a:endParaRPr lang="en-US"/>
          </a:p>
        </p:txBody>
      </p:sp>
    </p:spTree>
    <p:extLst>
      <p:ext uri="{BB962C8B-B14F-4D97-AF65-F5344CB8AC3E}">
        <p14:creationId xmlns:p14="http://schemas.microsoft.com/office/powerpoint/2010/main" val="396023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What do we </a:t>
            </a:r>
            <a:r>
              <a:rPr lang="en-US" sz="4000" u="sng" dirty="0">
                <a:solidFill>
                  <a:srgbClr val="FFFFFF"/>
                </a:solidFill>
              </a:rPr>
              <a:t>know for certain</a:t>
            </a:r>
            <a:r>
              <a:rPr lang="en-US" sz="4000" dirty="0">
                <a:solidFill>
                  <a:srgbClr val="FFFFFF"/>
                </a:solidFill>
              </a:rPr>
              <a:t>?</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370936" y="1100488"/>
            <a:ext cx="11507637" cy="4133263"/>
          </a:xfrm>
        </p:spPr>
        <p:txBody>
          <a:bodyPr anchor="ctr">
            <a:noAutofit/>
          </a:bodyPr>
          <a:lstStyle/>
          <a:p>
            <a:pPr marL="0" indent="0">
              <a:buNone/>
            </a:pPr>
            <a:r>
              <a:rPr lang="en-US" sz="1800" dirty="0"/>
              <a:t>A.H. fibers occasionally have localized droplets along their lengths and can be frequently forked (split fibers). The same as for rapid A.C. electrospinning.</a:t>
            </a:r>
          </a:p>
          <a:p>
            <a:pPr marL="0" indent="0">
              <a:buNone/>
            </a:pPr>
            <a:r>
              <a:rPr lang="en-US" sz="1800" dirty="0"/>
              <a:t>A.H. fiber diameters and shapes can vary along their lengths or vary between adjacent fibers. The same as for A.C. electrospinning.</a:t>
            </a:r>
          </a:p>
          <a:p>
            <a:pPr marL="0" indent="0">
              <a:buNone/>
            </a:pPr>
            <a:r>
              <a:rPr lang="en-US" sz="1800" dirty="0"/>
              <a:t>A.H. fiber bundles almost appear as knitting and show variable </a:t>
            </a:r>
            <a:r>
              <a:rPr lang="en-US" sz="1800" dirty="0" err="1"/>
              <a:t>interfiber</a:t>
            </a:r>
            <a:r>
              <a:rPr lang="en-US" sz="1800" dirty="0"/>
              <a:t> and </a:t>
            </a:r>
            <a:r>
              <a:rPr lang="en-US" sz="1800" dirty="0" err="1"/>
              <a:t>intrafiber</a:t>
            </a:r>
            <a:r>
              <a:rPr lang="en-US" sz="1800" dirty="0"/>
              <a:t> fusing. The same as for A.C. electrospinning (much less for DC spinning with collector).</a:t>
            </a:r>
          </a:p>
          <a:p>
            <a:pPr marL="0" indent="0">
              <a:buNone/>
            </a:pPr>
            <a:r>
              <a:rPr lang="en-US" sz="1800" dirty="0"/>
              <a:t>Compressed adhered A.H. fiber mats have been observed stuck to UAPs. A.C. </a:t>
            </a:r>
            <a:r>
              <a:rPr lang="en-US" sz="1800" dirty="0" err="1"/>
              <a:t>electrospun</a:t>
            </a:r>
            <a:r>
              <a:rPr lang="en-US" sz="1800" dirty="0"/>
              <a:t> fibers are also easily matted by a resisting wind or their own inertia if not extracted properly-as by pulling for example</a:t>
            </a:r>
          </a:p>
          <a:p>
            <a:pPr marL="0" indent="0">
              <a:buNone/>
            </a:pPr>
            <a:r>
              <a:rPr lang="en-US" sz="1800" dirty="0"/>
              <a:t>Fiber emission seems to happen most often for very low and slow travelling or hovering UAPs (which probably prevents immediate fiber shredding)</a:t>
            </a:r>
          </a:p>
          <a:p>
            <a:pPr marL="0" indent="0">
              <a:buNone/>
            </a:pPr>
            <a:r>
              <a:rPr lang="en-US" sz="1800" dirty="0"/>
              <a:t>A.H. has visibly fallen from huge cigar motherships, disks and sphere UAPs. Several of these events had hundreds to thousands of witnesses, some of whom collected samples and had them analyzed</a:t>
            </a:r>
          </a:p>
          <a:p>
            <a:pPr marL="0" indent="0">
              <a:buNone/>
            </a:pPr>
            <a:r>
              <a:rPr lang="en-US" sz="1800" dirty="0"/>
              <a:t>Sudden or slow and steady UAP acceleration can cause fiber emission as can two close-by spherical or Saturn scout-ship UAPs (from a parent mothership cigar) moving apart from each other wherein fiber forms between the separating scout ships</a:t>
            </a: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C6629B9D-5EDE-3F49-A9EF-91AF9FF71132}"/>
              </a:ext>
            </a:extLst>
          </p:cNvPr>
          <p:cNvSpPr>
            <a:spLocks noGrp="1"/>
          </p:cNvSpPr>
          <p:nvPr>
            <p:ph type="sldNum" sz="quarter" idx="12"/>
          </p:nvPr>
        </p:nvSpPr>
        <p:spPr/>
        <p:txBody>
          <a:bodyPr/>
          <a:lstStyle/>
          <a:p>
            <a:fld id="{3E312D3A-BCE7-3D4B-9ADD-D118BCD2FD2E}" type="slidenum">
              <a:rPr lang="en-US" smtClean="0"/>
              <a:t>5</a:t>
            </a:fld>
            <a:endParaRPr lang="en-US"/>
          </a:p>
        </p:txBody>
      </p:sp>
      <p:sp>
        <p:nvSpPr>
          <p:cNvPr id="6" name="Date Placeholder 5">
            <a:extLst>
              <a:ext uri="{FF2B5EF4-FFF2-40B4-BE49-F238E27FC236}">
                <a16:creationId xmlns:a16="http://schemas.microsoft.com/office/drawing/2014/main" id="{95AC4C34-AE8F-4041-AFF0-235C8715F465}"/>
              </a:ext>
            </a:extLst>
          </p:cNvPr>
          <p:cNvSpPr>
            <a:spLocks noGrp="1"/>
          </p:cNvSpPr>
          <p:nvPr>
            <p:ph type="dt" sz="half" idx="10"/>
          </p:nvPr>
        </p:nvSpPr>
        <p:spPr/>
        <p:txBody>
          <a:bodyPr/>
          <a:lstStyle/>
          <a:p>
            <a:fld id="{FE1EAAC1-A1E6-3F4B-9E5F-DFCE57363429}" type="datetime1">
              <a:rPr lang="en-US" smtClean="0"/>
              <a:t>12/22/20</a:t>
            </a:fld>
            <a:endParaRPr lang="en-US"/>
          </a:p>
        </p:txBody>
      </p:sp>
    </p:spTree>
    <p:extLst>
      <p:ext uri="{BB962C8B-B14F-4D97-AF65-F5344CB8AC3E}">
        <p14:creationId xmlns:p14="http://schemas.microsoft.com/office/powerpoint/2010/main" val="309678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What do we </a:t>
            </a:r>
            <a:r>
              <a:rPr lang="en-US" sz="4000" u="sng" dirty="0">
                <a:solidFill>
                  <a:srgbClr val="FFFFFF"/>
                </a:solidFill>
              </a:rPr>
              <a:t>know for certain</a:t>
            </a:r>
            <a:r>
              <a:rPr lang="en-US" sz="4000" dirty="0">
                <a:solidFill>
                  <a:srgbClr val="FFFFFF"/>
                </a:solidFill>
              </a:rPr>
              <a:t>?</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422079" y="225617"/>
            <a:ext cx="11786531" cy="4333475"/>
          </a:xfrm>
        </p:spPr>
        <p:txBody>
          <a:bodyPr anchor="t">
            <a:normAutofit/>
          </a:bodyPr>
          <a:lstStyle/>
          <a:p>
            <a:pPr marL="0" indent="0">
              <a:buNone/>
            </a:pPr>
            <a:r>
              <a:rPr lang="en-US" sz="1800" dirty="0"/>
              <a:t>Helpful analytical data on A.H. specimens has been reported by Phyllis Budinger of Frontier Analysis Ltd of Ohio. She has clearly demonstrated (1)-(3) below using several specimens from different A.H. and Spider events:</a:t>
            </a:r>
          </a:p>
          <a:p>
            <a:pPr marL="0" indent="0">
              <a:buNone/>
            </a:pPr>
            <a:r>
              <a:rPr lang="en-US" sz="1800" dirty="0"/>
              <a:t>1) A.H., when UAP are seen, has a quite similar BUT DEFINITELY DIFFERENT FTIR spectrum than spider web references</a:t>
            </a:r>
          </a:p>
          <a:p>
            <a:pPr marL="0" indent="0">
              <a:buNone/>
            </a:pPr>
            <a:r>
              <a:rPr lang="en-US" sz="1800" dirty="0"/>
              <a:t>2) Several “A.H. specimens found without a UAP being seen have perfectly matching A.H. FTIR spectra-are likely A.H.</a:t>
            </a:r>
          </a:p>
          <a:p>
            <a:pPr marL="0" indent="0">
              <a:buNone/>
            </a:pPr>
            <a:r>
              <a:rPr lang="en-US" sz="1800" dirty="0"/>
              <a:t>3) Spider web finds match the spider web reference and NOT the A.H. spectra-not surprisingly</a:t>
            </a:r>
          </a:p>
          <a:p>
            <a:pPr marL="0" indent="0">
              <a:buNone/>
            </a:pPr>
            <a:r>
              <a:rPr lang="en-US" sz="1800" dirty="0"/>
              <a:t>The author (J.S.) notes </a:t>
            </a:r>
            <a:r>
              <a:rPr lang="en-US" sz="1800"/>
              <a:t>that an amide linked protein </a:t>
            </a:r>
            <a:r>
              <a:rPr lang="en-US" sz="1800" dirty="0"/>
              <a:t>(as for spider web) are found in meteorites as are almost 300 hydrocarbons including amino acids and glycine sourced </a:t>
            </a:r>
            <a:r>
              <a:rPr lang="en-US" sz="1800" dirty="0" err="1"/>
              <a:t>celluloidal</a:t>
            </a:r>
            <a:r>
              <a:rPr lang="en-US" sz="1800" dirty="0"/>
              <a:t> material. And the upper atmosphere contains several fatty long-chain acids (and thousands of hydrocarbon species) including palmitic acid as found soaked onto a fallen fibrous burning UAP debris portion (P. Budinger report UT087)</a:t>
            </a:r>
          </a:p>
          <a:p>
            <a:pPr marL="0" indent="0">
              <a:buNone/>
            </a:pPr>
            <a:r>
              <a:rPr lang="en-US" sz="1800" dirty="0"/>
              <a:t>Further, spider web in </a:t>
            </a:r>
            <a:r>
              <a:rPr lang="en-US" sz="1800" dirty="0" err="1"/>
              <a:t>microphotos</a:t>
            </a:r>
            <a:r>
              <a:rPr lang="en-US" sz="1800" dirty="0"/>
              <a:t> appears much smoother, more uniform and less cross-fused than angel hair in </a:t>
            </a:r>
            <a:r>
              <a:rPr lang="en-US" sz="1800" dirty="0" err="1"/>
              <a:t>microphotos</a:t>
            </a:r>
            <a:r>
              <a:rPr lang="en-US" sz="1800" dirty="0"/>
              <a:t> which makes sense since spiders have excellent control and 100-1000X slower spinning</a:t>
            </a: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00C215B0-7C31-C24F-B244-6A1D4524A8C1}"/>
              </a:ext>
            </a:extLst>
          </p:cNvPr>
          <p:cNvSpPr>
            <a:spLocks noGrp="1"/>
          </p:cNvSpPr>
          <p:nvPr>
            <p:ph type="sldNum" sz="quarter" idx="12"/>
          </p:nvPr>
        </p:nvSpPr>
        <p:spPr/>
        <p:txBody>
          <a:bodyPr/>
          <a:lstStyle/>
          <a:p>
            <a:fld id="{3E312D3A-BCE7-3D4B-9ADD-D118BCD2FD2E}" type="slidenum">
              <a:rPr lang="en-US" smtClean="0"/>
              <a:t>6</a:t>
            </a:fld>
            <a:endParaRPr lang="en-US"/>
          </a:p>
        </p:txBody>
      </p:sp>
      <p:sp>
        <p:nvSpPr>
          <p:cNvPr id="6" name="Date Placeholder 5">
            <a:extLst>
              <a:ext uri="{FF2B5EF4-FFF2-40B4-BE49-F238E27FC236}">
                <a16:creationId xmlns:a16="http://schemas.microsoft.com/office/drawing/2014/main" id="{C27C9C3B-41F7-FA41-A57D-FEB59FBB1AFA}"/>
              </a:ext>
            </a:extLst>
          </p:cNvPr>
          <p:cNvSpPr>
            <a:spLocks noGrp="1"/>
          </p:cNvSpPr>
          <p:nvPr>
            <p:ph type="dt" sz="half" idx="10"/>
          </p:nvPr>
        </p:nvSpPr>
        <p:spPr/>
        <p:txBody>
          <a:bodyPr/>
          <a:lstStyle/>
          <a:p>
            <a:fld id="{AA492A22-82CA-EF4B-AC46-3FC2778CAA25}" type="datetime1">
              <a:rPr lang="en-US" smtClean="0"/>
              <a:t>12/22/20</a:t>
            </a:fld>
            <a:endParaRPr lang="en-US"/>
          </a:p>
        </p:txBody>
      </p:sp>
      <p:pic>
        <p:nvPicPr>
          <p:cNvPr id="4" name="Picture 3">
            <a:extLst>
              <a:ext uri="{FF2B5EF4-FFF2-40B4-BE49-F238E27FC236}">
                <a16:creationId xmlns:a16="http://schemas.microsoft.com/office/drawing/2014/main" id="{812E2EAB-3537-7B47-AB98-9E979AC72B4F}"/>
              </a:ext>
            </a:extLst>
          </p:cNvPr>
          <p:cNvPicPr>
            <a:picLocks noChangeAspect="1"/>
          </p:cNvPicPr>
          <p:nvPr/>
        </p:nvPicPr>
        <p:blipFill>
          <a:blip r:embed="rId3"/>
          <a:stretch>
            <a:fillRect/>
          </a:stretch>
        </p:blipFill>
        <p:spPr>
          <a:xfrm>
            <a:off x="3961081" y="3897190"/>
            <a:ext cx="2464493" cy="1857658"/>
          </a:xfrm>
          <a:prstGeom prst="rect">
            <a:avLst/>
          </a:prstGeom>
        </p:spPr>
      </p:pic>
      <p:pic>
        <p:nvPicPr>
          <p:cNvPr id="7" name="Picture 6">
            <a:extLst>
              <a:ext uri="{FF2B5EF4-FFF2-40B4-BE49-F238E27FC236}">
                <a16:creationId xmlns:a16="http://schemas.microsoft.com/office/drawing/2014/main" id="{0E02EE43-19FF-2C48-84D3-583A3BD3F4CC}"/>
              </a:ext>
            </a:extLst>
          </p:cNvPr>
          <p:cNvPicPr>
            <a:picLocks noChangeAspect="1"/>
          </p:cNvPicPr>
          <p:nvPr/>
        </p:nvPicPr>
        <p:blipFill>
          <a:blip r:embed="rId4"/>
          <a:stretch>
            <a:fillRect/>
          </a:stretch>
        </p:blipFill>
        <p:spPr>
          <a:xfrm>
            <a:off x="7048155" y="3850926"/>
            <a:ext cx="1730837" cy="1903921"/>
          </a:xfrm>
          <a:prstGeom prst="rect">
            <a:avLst/>
          </a:prstGeom>
        </p:spPr>
      </p:pic>
      <p:sp>
        <p:nvSpPr>
          <p:cNvPr id="8" name="TextBox 7">
            <a:extLst>
              <a:ext uri="{FF2B5EF4-FFF2-40B4-BE49-F238E27FC236}">
                <a16:creationId xmlns:a16="http://schemas.microsoft.com/office/drawing/2014/main" id="{A4A4D216-31C1-F94F-8FA7-F3ABACC0C5E0}"/>
              </a:ext>
            </a:extLst>
          </p:cNvPr>
          <p:cNvSpPr txBox="1"/>
          <p:nvPr/>
        </p:nvSpPr>
        <p:spPr>
          <a:xfrm>
            <a:off x="1845437" y="4338001"/>
            <a:ext cx="2002471" cy="830997"/>
          </a:xfrm>
          <a:prstGeom prst="rect">
            <a:avLst/>
          </a:prstGeom>
          <a:noFill/>
        </p:spPr>
        <p:txBody>
          <a:bodyPr wrap="none" rtlCol="0">
            <a:spAutoFit/>
          </a:bodyPr>
          <a:lstStyle/>
          <a:p>
            <a:r>
              <a:rPr lang="en-US" sz="1600" dirty="0"/>
              <a:t>Spider Web usually</a:t>
            </a:r>
          </a:p>
          <a:p>
            <a:r>
              <a:rPr lang="en-US" sz="1600" dirty="0"/>
              <a:t>looks like wires with a</a:t>
            </a:r>
          </a:p>
          <a:p>
            <a:r>
              <a:rPr lang="en-US" sz="1600" dirty="0"/>
              <a:t>few frayed ones (JS)</a:t>
            </a:r>
          </a:p>
        </p:txBody>
      </p:sp>
      <p:sp>
        <p:nvSpPr>
          <p:cNvPr id="15" name="TextBox 14">
            <a:extLst>
              <a:ext uri="{FF2B5EF4-FFF2-40B4-BE49-F238E27FC236}">
                <a16:creationId xmlns:a16="http://schemas.microsoft.com/office/drawing/2014/main" id="{BF4FBE85-6109-9241-B428-2C40380DF524}"/>
              </a:ext>
            </a:extLst>
          </p:cNvPr>
          <p:cNvSpPr txBox="1"/>
          <p:nvPr/>
        </p:nvSpPr>
        <p:spPr>
          <a:xfrm>
            <a:off x="8871241" y="4338000"/>
            <a:ext cx="1731949" cy="830997"/>
          </a:xfrm>
          <a:prstGeom prst="rect">
            <a:avLst/>
          </a:prstGeom>
          <a:noFill/>
        </p:spPr>
        <p:txBody>
          <a:bodyPr wrap="none" rtlCol="0">
            <a:spAutoFit/>
          </a:bodyPr>
          <a:lstStyle/>
          <a:p>
            <a:r>
              <a:rPr lang="en-US" sz="1600" dirty="0"/>
              <a:t>Angel Hair usually</a:t>
            </a:r>
          </a:p>
          <a:p>
            <a:r>
              <a:rPr lang="en-US" sz="1600" dirty="0"/>
              <a:t>looks like string or</a:t>
            </a:r>
          </a:p>
          <a:p>
            <a:r>
              <a:rPr lang="en-US" sz="1600" dirty="0"/>
              <a:t>sloppy knitting (JS)</a:t>
            </a:r>
          </a:p>
        </p:txBody>
      </p:sp>
      <p:sp>
        <p:nvSpPr>
          <p:cNvPr id="16" name="TextBox 15">
            <a:extLst>
              <a:ext uri="{FF2B5EF4-FFF2-40B4-BE49-F238E27FC236}">
                <a16:creationId xmlns:a16="http://schemas.microsoft.com/office/drawing/2014/main" id="{FD5F9A89-CE41-BE4B-B2F0-5EE4F072F880}"/>
              </a:ext>
            </a:extLst>
          </p:cNvPr>
          <p:cNvSpPr txBox="1"/>
          <p:nvPr/>
        </p:nvSpPr>
        <p:spPr>
          <a:xfrm>
            <a:off x="10881699" y="4081573"/>
            <a:ext cx="1267783" cy="830997"/>
          </a:xfrm>
          <a:prstGeom prst="rect">
            <a:avLst/>
          </a:prstGeom>
          <a:noFill/>
        </p:spPr>
        <p:txBody>
          <a:bodyPr wrap="none" rtlCol="0">
            <a:spAutoFit/>
          </a:bodyPr>
          <a:lstStyle/>
          <a:p>
            <a:r>
              <a:rPr lang="en-US" sz="1600" dirty="0"/>
              <a:t>Photos: from</a:t>
            </a:r>
          </a:p>
          <a:p>
            <a:r>
              <a:rPr lang="en-US" sz="1600" dirty="0"/>
              <a:t>P. Budinger</a:t>
            </a:r>
          </a:p>
          <a:p>
            <a:r>
              <a:rPr lang="en-US" sz="1600" dirty="0"/>
              <a:t>reports</a:t>
            </a:r>
          </a:p>
        </p:txBody>
      </p:sp>
    </p:spTree>
    <p:extLst>
      <p:ext uri="{BB962C8B-B14F-4D97-AF65-F5344CB8AC3E}">
        <p14:creationId xmlns:p14="http://schemas.microsoft.com/office/powerpoint/2010/main" val="266428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388209" y="5554639"/>
            <a:ext cx="9654076" cy="982473"/>
          </a:xfrm>
        </p:spPr>
        <p:txBody>
          <a:bodyPr>
            <a:normAutofit/>
          </a:bodyPr>
          <a:lstStyle/>
          <a:p>
            <a:r>
              <a:rPr lang="en-US" sz="4000">
                <a:solidFill>
                  <a:srgbClr val="FFFFFF"/>
                </a:solidFill>
              </a:rPr>
              <a:t>What do we </a:t>
            </a:r>
            <a:r>
              <a:rPr lang="en-US" sz="4000" u="sng">
                <a:solidFill>
                  <a:srgbClr val="FFFFFF"/>
                </a:solidFill>
              </a:rPr>
              <a:t>know for certain</a:t>
            </a:r>
            <a:r>
              <a:rPr lang="en-US" sz="4000">
                <a:solidFill>
                  <a:srgbClr val="FFFFFF"/>
                </a:solidFill>
              </a:rPr>
              <a:t>?</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838199" y="824249"/>
            <a:ext cx="10772955" cy="3837904"/>
          </a:xfrm>
        </p:spPr>
        <p:txBody>
          <a:bodyPr anchor="ctr">
            <a:noAutofit/>
          </a:bodyPr>
          <a:lstStyle/>
          <a:p>
            <a:pPr marL="0" indent="0">
              <a:buNone/>
            </a:pPr>
            <a:r>
              <a:rPr lang="en-US" sz="1400" dirty="0"/>
              <a:t>A.H. fibers are typically around 0.23-5.0 microns in diameter (a human hair is about 100 microns or .004 inches in diameter or 4 mils)</a:t>
            </a:r>
          </a:p>
          <a:p>
            <a:pPr marL="0" indent="0">
              <a:buNone/>
            </a:pPr>
            <a:r>
              <a:rPr lang="en-US" sz="1400" dirty="0"/>
              <a:t>A.H. fibers can be up to 30-50 feet long-usually comprising multiple strands </a:t>
            </a:r>
          </a:p>
          <a:p>
            <a:pPr marL="0" indent="0">
              <a:buNone/>
            </a:pPr>
            <a:r>
              <a:rPr lang="en-US" sz="1400" dirty="0"/>
              <a:t>A.H. fibers are usually locally fused to neighboring fibers in bundles for portions of their fiber lengths</a:t>
            </a:r>
          </a:p>
          <a:p>
            <a:pPr marL="0" indent="0">
              <a:buNone/>
            </a:pPr>
            <a:r>
              <a:rPr lang="en-US" sz="1400" dirty="0"/>
              <a:t>A.H. fibers are usually roundish in section but can occasionally even be rectangular (likely at at very high growth rates with residual solvent)  Spider webbing isn’t rectangular.</a:t>
            </a:r>
          </a:p>
          <a:p>
            <a:pPr marL="0" indent="0">
              <a:buNone/>
            </a:pPr>
            <a:r>
              <a:rPr lang="en-US" sz="1400" dirty="0"/>
              <a:t>Almost all A.H. fibers are white amorphous (milky) looking and then become more shiny and translucent upon stretching. This is likely</a:t>
            </a:r>
            <a:r>
              <a:rPr lang="en-US" sz="1400" b="1" dirty="0"/>
              <a:t> </a:t>
            </a:r>
            <a:r>
              <a:rPr lang="en-US" sz="1400" dirty="0"/>
              <a:t>crystallization during straining-a known explainable polymer behavior</a:t>
            </a:r>
          </a:p>
          <a:p>
            <a:pPr marL="0" indent="0">
              <a:buNone/>
            </a:pPr>
            <a:r>
              <a:rPr lang="en-US" sz="1400" dirty="0"/>
              <a:t>Occasionally, A.H. fibers can be gray, more rarely black and were once green while falling on a schoolyard </a:t>
            </a:r>
          </a:p>
          <a:p>
            <a:pPr marL="0" indent="0">
              <a:buNone/>
            </a:pPr>
            <a:r>
              <a:rPr lang="en-US" sz="1400" dirty="0"/>
              <a:t>Several witnesses have had their fingers and hands stained green from handling fresh </a:t>
            </a:r>
            <a:r>
              <a:rPr lang="en-US" sz="1400" i="1" dirty="0"/>
              <a:t>whitish</a:t>
            </a:r>
            <a:r>
              <a:rPr lang="en-US" sz="1400" dirty="0"/>
              <a:t> A.H.</a:t>
            </a:r>
          </a:p>
          <a:p>
            <a:pPr marL="0" indent="0">
              <a:buNone/>
            </a:pPr>
            <a:r>
              <a:rPr lang="en-US" sz="1400" dirty="0"/>
              <a:t>A.H. is tacky to the touch-evolving to goo (hydrogel probably) with manipulation by the fingers</a:t>
            </a:r>
          </a:p>
          <a:p>
            <a:pPr marL="0" indent="0">
              <a:buNone/>
            </a:pPr>
            <a:r>
              <a:rPr lang="en-US" sz="1400" dirty="0"/>
              <a:t>A.H. is not foul-tasting, disabling or poisonous –at least in a minute amount</a:t>
            </a:r>
          </a:p>
          <a:p>
            <a:pPr marL="0" indent="0">
              <a:buNone/>
            </a:pPr>
            <a:r>
              <a:rPr lang="en-US" sz="1400" dirty="0">
                <a:solidFill>
                  <a:srgbClr val="F300D7"/>
                </a:solidFill>
              </a:rPr>
              <a:t>Spider Web comprises mainly the amino acids glycine, proline and alanine. Glycine has been found in space. Alanine and proline have been produced by NASA in vacuum chemistry space simulation experiments with UV plus ice particles AND are found in many meteorites (indicating interstellar dust origin). Glycine, proline and alanine are also found in rain water originating from atmospheric dust.</a:t>
            </a:r>
          </a:p>
          <a:p>
            <a:pPr marL="0" indent="0">
              <a:buNone/>
            </a:pPr>
            <a:r>
              <a:rPr lang="en-US" sz="1400" dirty="0">
                <a:solidFill>
                  <a:srgbClr val="00B050"/>
                </a:solidFill>
              </a:rPr>
              <a:t>Thus the exact spider web constituents (plus thousands of other simple and complex chemical species per next slides 8 and 9) are found in the upper dusty atmosphere and in dusty interstellar space (probably since even before spiders evolved)</a:t>
            </a:r>
          </a:p>
        </p:txBody>
      </p:sp>
      <p:sp>
        <p:nvSpPr>
          <p:cNvPr id="5" name="Slide Number Placeholder 4">
            <a:extLst>
              <a:ext uri="{FF2B5EF4-FFF2-40B4-BE49-F238E27FC236}">
                <a16:creationId xmlns:a16="http://schemas.microsoft.com/office/drawing/2014/main" id="{B86AFD55-E9EC-6242-9073-F9D307C04AEB}"/>
              </a:ext>
            </a:extLst>
          </p:cNvPr>
          <p:cNvSpPr>
            <a:spLocks noGrp="1"/>
          </p:cNvSpPr>
          <p:nvPr>
            <p:ph type="sldNum" sz="quarter" idx="12"/>
          </p:nvPr>
        </p:nvSpPr>
        <p:spPr/>
        <p:txBody>
          <a:bodyPr/>
          <a:lstStyle/>
          <a:p>
            <a:fld id="{3E312D3A-BCE7-3D4B-9ADD-D118BCD2FD2E}" type="slidenum">
              <a:rPr lang="en-US" smtClean="0"/>
              <a:t>7</a:t>
            </a:fld>
            <a:endParaRPr lang="en-US"/>
          </a:p>
        </p:txBody>
      </p:sp>
      <p:sp>
        <p:nvSpPr>
          <p:cNvPr id="6" name="Date Placeholder 5">
            <a:extLst>
              <a:ext uri="{FF2B5EF4-FFF2-40B4-BE49-F238E27FC236}">
                <a16:creationId xmlns:a16="http://schemas.microsoft.com/office/drawing/2014/main" id="{5522DBE6-D9CC-8B44-8F3A-335F62DA9BDE}"/>
              </a:ext>
            </a:extLst>
          </p:cNvPr>
          <p:cNvSpPr>
            <a:spLocks noGrp="1"/>
          </p:cNvSpPr>
          <p:nvPr>
            <p:ph type="dt" sz="half" idx="10"/>
          </p:nvPr>
        </p:nvSpPr>
        <p:spPr/>
        <p:txBody>
          <a:bodyPr/>
          <a:lstStyle/>
          <a:p>
            <a:fld id="{7A5DC6F9-4381-6045-BE98-646A2ED508C2}" type="datetime1">
              <a:rPr lang="en-US" smtClean="0"/>
              <a:t>12/22/20</a:t>
            </a:fld>
            <a:endParaRPr lang="en-US"/>
          </a:p>
        </p:txBody>
      </p:sp>
    </p:spTree>
    <p:extLst>
      <p:ext uri="{BB962C8B-B14F-4D97-AF65-F5344CB8AC3E}">
        <p14:creationId xmlns:p14="http://schemas.microsoft.com/office/powerpoint/2010/main" val="427706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2345740" y="5463695"/>
            <a:ext cx="8618434" cy="982473"/>
          </a:xfrm>
        </p:spPr>
        <p:txBody>
          <a:bodyPr>
            <a:normAutofit fontScale="90000"/>
          </a:bodyPr>
          <a:lstStyle/>
          <a:p>
            <a:r>
              <a:rPr lang="en-US" sz="4000" dirty="0">
                <a:solidFill>
                  <a:srgbClr val="FFFFFF"/>
                </a:solidFill>
              </a:rPr>
              <a:t>Hydrocarbons and Prebiotics Existing In Space/Meteorites/Comets-A Growing List</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184558" y="143932"/>
            <a:ext cx="11786531" cy="4333475"/>
          </a:xfrm>
        </p:spPr>
        <p:txBody>
          <a:bodyPr anchor="t">
            <a:normAutofit/>
          </a:bodyPr>
          <a:lstStyle/>
          <a:p>
            <a:pPr marL="0" indent="0">
              <a:buNone/>
            </a:pP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00C215B0-7C31-C24F-B244-6A1D4524A8C1}"/>
              </a:ext>
            </a:extLst>
          </p:cNvPr>
          <p:cNvSpPr>
            <a:spLocks noGrp="1"/>
          </p:cNvSpPr>
          <p:nvPr>
            <p:ph type="sldNum" sz="quarter" idx="12"/>
          </p:nvPr>
        </p:nvSpPr>
        <p:spPr/>
        <p:txBody>
          <a:bodyPr/>
          <a:lstStyle/>
          <a:p>
            <a:fld id="{3E312D3A-BCE7-3D4B-9ADD-D118BCD2FD2E}" type="slidenum">
              <a:rPr lang="en-US" smtClean="0"/>
              <a:t>8</a:t>
            </a:fld>
            <a:endParaRPr lang="en-US"/>
          </a:p>
        </p:txBody>
      </p:sp>
      <p:sp>
        <p:nvSpPr>
          <p:cNvPr id="6" name="Date Placeholder 5">
            <a:extLst>
              <a:ext uri="{FF2B5EF4-FFF2-40B4-BE49-F238E27FC236}">
                <a16:creationId xmlns:a16="http://schemas.microsoft.com/office/drawing/2014/main" id="{C27C9C3B-41F7-FA41-A57D-FEB59FBB1AFA}"/>
              </a:ext>
            </a:extLst>
          </p:cNvPr>
          <p:cNvSpPr>
            <a:spLocks noGrp="1"/>
          </p:cNvSpPr>
          <p:nvPr>
            <p:ph type="dt" sz="half" idx="10"/>
          </p:nvPr>
        </p:nvSpPr>
        <p:spPr/>
        <p:txBody>
          <a:bodyPr/>
          <a:lstStyle/>
          <a:p>
            <a:fld id="{AA492A22-82CA-EF4B-AC46-3FC2778CAA25}" type="datetime1">
              <a:rPr lang="en-US" smtClean="0"/>
              <a:t>12/22/20</a:t>
            </a:fld>
            <a:endParaRPr lang="en-US"/>
          </a:p>
        </p:txBody>
      </p:sp>
      <p:pic>
        <p:nvPicPr>
          <p:cNvPr id="7" name="Picture 6" descr="Graphical user interface, table&#10;&#10;Description automatically generated">
            <a:extLst>
              <a:ext uri="{FF2B5EF4-FFF2-40B4-BE49-F238E27FC236}">
                <a16:creationId xmlns:a16="http://schemas.microsoft.com/office/drawing/2014/main" id="{2DD1B840-066E-D94A-95C9-D2124F84936A}"/>
              </a:ext>
            </a:extLst>
          </p:cNvPr>
          <p:cNvPicPr>
            <a:picLocks noChangeAspect="1"/>
          </p:cNvPicPr>
          <p:nvPr/>
        </p:nvPicPr>
        <p:blipFill>
          <a:blip r:embed="rId3"/>
          <a:stretch>
            <a:fillRect/>
          </a:stretch>
        </p:blipFill>
        <p:spPr>
          <a:xfrm>
            <a:off x="3748314" y="103284"/>
            <a:ext cx="8076871" cy="5116580"/>
          </a:xfrm>
          <a:prstGeom prst="rect">
            <a:avLst/>
          </a:prstGeom>
        </p:spPr>
      </p:pic>
      <p:sp>
        <p:nvSpPr>
          <p:cNvPr id="8" name="TextBox 7">
            <a:extLst>
              <a:ext uri="{FF2B5EF4-FFF2-40B4-BE49-F238E27FC236}">
                <a16:creationId xmlns:a16="http://schemas.microsoft.com/office/drawing/2014/main" id="{2538EB3C-6840-D142-84FE-C44BC52F587C}"/>
              </a:ext>
            </a:extLst>
          </p:cNvPr>
          <p:cNvSpPr txBox="1"/>
          <p:nvPr/>
        </p:nvSpPr>
        <p:spPr>
          <a:xfrm>
            <a:off x="16607" y="2066794"/>
            <a:ext cx="5205271" cy="2985433"/>
          </a:xfrm>
          <a:prstGeom prst="rect">
            <a:avLst/>
          </a:prstGeom>
          <a:noFill/>
        </p:spPr>
        <p:txBody>
          <a:bodyPr wrap="none" rtlCol="0">
            <a:spAutoFit/>
          </a:bodyPr>
          <a:lstStyle/>
          <a:p>
            <a:r>
              <a:rPr lang="en-US" sz="1000" b="1" dirty="0"/>
              <a:t>A Few More Recent Increasingly Large Prebiotic Molecules</a:t>
            </a:r>
          </a:p>
          <a:p>
            <a:endParaRPr lang="en-US" sz="1000" dirty="0"/>
          </a:p>
          <a:p>
            <a:r>
              <a:rPr lang="en-US" sz="1000" dirty="0"/>
              <a:t>Glycine on water ice NH2CH2COOH (simplest amino acid)</a:t>
            </a:r>
          </a:p>
          <a:p>
            <a:r>
              <a:rPr lang="en-US" sz="1000" dirty="0"/>
              <a:t>Glycine can be backbone for amino acids alanine and serine</a:t>
            </a:r>
          </a:p>
          <a:p>
            <a:r>
              <a:rPr lang="en-US" sz="1000" dirty="0"/>
              <a:t>Above amino acids are found in many meteorites</a:t>
            </a:r>
          </a:p>
          <a:p>
            <a:r>
              <a:rPr lang="en-US" sz="1000" dirty="0"/>
              <a:t>Alcohol plus ammonia plus UV or bombardment yields amino acids</a:t>
            </a:r>
          </a:p>
          <a:p>
            <a:endParaRPr lang="en-US" sz="1000" dirty="0"/>
          </a:p>
          <a:p>
            <a:r>
              <a:rPr lang="en-US" sz="1000" dirty="0"/>
              <a:t>Methyl Formamide CH3NHCHO</a:t>
            </a:r>
          </a:p>
          <a:p>
            <a:r>
              <a:rPr lang="en-US" sz="1000" dirty="0"/>
              <a:t>Cyanamide NH2CN</a:t>
            </a:r>
          </a:p>
          <a:p>
            <a:r>
              <a:rPr lang="en-US" sz="1000" dirty="0"/>
              <a:t>Formamide NH2CHO (simplest amide). </a:t>
            </a:r>
            <a:r>
              <a:rPr lang="en-US" dirty="0"/>
              <a:t>RC(=O)NR′R″</a:t>
            </a:r>
            <a:endParaRPr lang="en-US" sz="1000" dirty="0"/>
          </a:p>
          <a:p>
            <a:r>
              <a:rPr lang="en-US" sz="1000" dirty="0"/>
              <a:t>Acetamide CH3CONH2</a:t>
            </a:r>
          </a:p>
          <a:p>
            <a:endParaRPr lang="en-US" sz="1000" dirty="0"/>
          </a:p>
          <a:p>
            <a:r>
              <a:rPr lang="en-US" sz="1000" dirty="0"/>
              <a:t>Sugar Glycolaldehyde CH2OHCHO (simplest sugar)</a:t>
            </a:r>
          </a:p>
          <a:p>
            <a:r>
              <a:rPr lang="en-US" sz="1000" dirty="0"/>
              <a:t>Urea NH2CONH2</a:t>
            </a:r>
          </a:p>
          <a:p>
            <a:endParaRPr lang="en-US" sz="1000" dirty="0"/>
          </a:p>
          <a:p>
            <a:r>
              <a:rPr lang="en-US" sz="1000" dirty="0"/>
              <a:t>Numerous RNA precursors-</a:t>
            </a:r>
            <a:r>
              <a:rPr lang="en-US" sz="1000" dirty="0" err="1"/>
              <a:t>nec</a:t>
            </a:r>
            <a:r>
              <a:rPr lang="en-US" sz="1000" dirty="0"/>
              <a:t>. for building protein polypeptides</a:t>
            </a:r>
          </a:p>
          <a:p>
            <a:endParaRPr lang="en-US" sz="1000" dirty="0"/>
          </a:p>
          <a:p>
            <a:r>
              <a:rPr lang="en-US" sz="1000" dirty="0"/>
              <a:t>Protein polymer amide in meteorites-</a:t>
            </a:r>
            <a:r>
              <a:rPr lang="en-US" sz="1000" dirty="0" err="1"/>
              <a:t>hemolithin</a:t>
            </a:r>
            <a:r>
              <a:rPr lang="en-US" sz="1000" dirty="0"/>
              <a:t> protein from glycine,  capable of splitting water</a:t>
            </a:r>
          </a:p>
        </p:txBody>
      </p:sp>
    </p:spTree>
    <p:extLst>
      <p:ext uri="{BB962C8B-B14F-4D97-AF65-F5344CB8AC3E}">
        <p14:creationId xmlns:p14="http://schemas.microsoft.com/office/powerpoint/2010/main" val="194281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F9F5-6296-E444-93C2-650BD71F572C}"/>
              </a:ext>
            </a:extLst>
          </p:cNvPr>
          <p:cNvSpPr>
            <a:spLocks noGrp="1"/>
          </p:cNvSpPr>
          <p:nvPr>
            <p:ph type="title"/>
          </p:nvPr>
        </p:nvSpPr>
        <p:spPr>
          <a:xfrm>
            <a:off x="1940299" y="5470188"/>
            <a:ext cx="8618434" cy="982473"/>
          </a:xfrm>
        </p:spPr>
        <p:txBody>
          <a:bodyPr>
            <a:normAutofit fontScale="90000"/>
          </a:bodyPr>
          <a:lstStyle/>
          <a:p>
            <a:r>
              <a:rPr lang="en-US" sz="4000" dirty="0">
                <a:solidFill>
                  <a:srgbClr val="FFFFFF"/>
                </a:solidFill>
              </a:rPr>
              <a:t>Example Species Existing In The Atmosphere</a:t>
            </a:r>
          </a:p>
        </p:txBody>
      </p:sp>
      <p:sp>
        <p:nvSpPr>
          <p:cNvPr id="3" name="Content Placeholder 2">
            <a:extLst>
              <a:ext uri="{FF2B5EF4-FFF2-40B4-BE49-F238E27FC236}">
                <a16:creationId xmlns:a16="http://schemas.microsoft.com/office/drawing/2014/main" id="{E8D5A63E-9FB0-A74E-B1AD-B870A9F6CAA1}"/>
              </a:ext>
            </a:extLst>
          </p:cNvPr>
          <p:cNvSpPr>
            <a:spLocks noGrp="1"/>
          </p:cNvSpPr>
          <p:nvPr>
            <p:ph idx="1"/>
          </p:nvPr>
        </p:nvSpPr>
        <p:spPr>
          <a:xfrm>
            <a:off x="184558" y="143932"/>
            <a:ext cx="11786531" cy="4333475"/>
          </a:xfrm>
        </p:spPr>
        <p:txBody>
          <a:bodyPr anchor="t">
            <a:normAutofit/>
          </a:bodyPr>
          <a:lstStyle/>
          <a:p>
            <a:pPr marL="0" indent="0">
              <a:buNone/>
            </a:pP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00C215B0-7C31-C24F-B244-6A1D4524A8C1}"/>
              </a:ext>
            </a:extLst>
          </p:cNvPr>
          <p:cNvSpPr>
            <a:spLocks noGrp="1"/>
          </p:cNvSpPr>
          <p:nvPr>
            <p:ph type="sldNum" sz="quarter" idx="12"/>
          </p:nvPr>
        </p:nvSpPr>
        <p:spPr/>
        <p:txBody>
          <a:bodyPr/>
          <a:lstStyle/>
          <a:p>
            <a:fld id="{3E312D3A-BCE7-3D4B-9ADD-D118BCD2FD2E}" type="slidenum">
              <a:rPr lang="en-US" smtClean="0"/>
              <a:t>9</a:t>
            </a:fld>
            <a:endParaRPr lang="en-US"/>
          </a:p>
        </p:txBody>
      </p:sp>
      <p:sp>
        <p:nvSpPr>
          <p:cNvPr id="6" name="Date Placeholder 5">
            <a:extLst>
              <a:ext uri="{FF2B5EF4-FFF2-40B4-BE49-F238E27FC236}">
                <a16:creationId xmlns:a16="http://schemas.microsoft.com/office/drawing/2014/main" id="{C27C9C3B-41F7-FA41-A57D-FEB59FBB1AFA}"/>
              </a:ext>
            </a:extLst>
          </p:cNvPr>
          <p:cNvSpPr>
            <a:spLocks noGrp="1"/>
          </p:cNvSpPr>
          <p:nvPr>
            <p:ph type="dt" sz="half" idx="10"/>
          </p:nvPr>
        </p:nvSpPr>
        <p:spPr/>
        <p:txBody>
          <a:bodyPr/>
          <a:lstStyle/>
          <a:p>
            <a:fld id="{AA492A22-82CA-EF4B-AC46-3FC2778CAA25}" type="datetime1">
              <a:rPr lang="en-US" smtClean="0"/>
              <a:t>12/22/20</a:t>
            </a:fld>
            <a:endParaRPr lang="en-US"/>
          </a:p>
        </p:txBody>
      </p:sp>
      <p:sp>
        <p:nvSpPr>
          <p:cNvPr id="11" name="TextBox 10">
            <a:extLst>
              <a:ext uri="{FF2B5EF4-FFF2-40B4-BE49-F238E27FC236}">
                <a16:creationId xmlns:a16="http://schemas.microsoft.com/office/drawing/2014/main" id="{C5B391EF-6C70-9B44-B6D7-78C4F8F0864F}"/>
              </a:ext>
            </a:extLst>
          </p:cNvPr>
          <p:cNvSpPr txBox="1"/>
          <p:nvPr/>
        </p:nvSpPr>
        <p:spPr>
          <a:xfrm>
            <a:off x="107676" y="112737"/>
            <a:ext cx="12067717" cy="5524589"/>
          </a:xfrm>
          <a:prstGeom prst="rect">
            <a:avLst/>
          </a:prstGeom>
          <a:noFill/>
        </p:spPr>
        <p:txBody>
          <a:bodyPr wrap="square" rtlCol="0">
            <a:spAutoFit/>
          </a:bodyPr>
          <a:lstStyle/>
          <a:p>
            <a:r>
              <a:rPr lang="en-US" sz="1100" b="1" dirty="0"/>
              <a:t>Some Chemical Species Naturally In The Air (not pollutants):</a:t>
            </a:r>
          </a:p>
          <a:p>
            <a:endParaRPr lang="en-US" sz="1100" dirty="0"/>
          </a:p>
          <a:p>
            <a:r>
              <a:rPr lang="en-US" sz="1100" dirty="0" err="1"/>
              <a:t>BrO</a:t>
            </a:r>
            <a:r>
              <a:rPr lang="en-US" sz="1100" dirty="0"/>
              <a:t>- hypobromite, CCl4 carbon tetrachloride,  CH3Cl chloromethane,  CH3OH methanol, CH4 methane, CO carbon monoxide, CO2 carbon dioxide, COF2 carbonyl fluoride toxic, C2H2 acetylene, C2H4 ethylene, C2H6 ethane, </a:t>
            </a:r>
            <a:r>
              <a:rPr lang="en-US" sz="1100" dirty="0" err="1"/>
              <a:t>ClONO</a:t>
            </a:r>
            <a:r>
              <a:rPr lang="en-US" sz="1100" dirty="0"/>
              <a:t> chlorine </a:t>
            </a:r>
            <a:r>
              <a:rPr lang="en-US" sz="1100" dirty="0" err="1"/>
              <a:t>nitraate</a:t>
            </a:r>
            <a:r>
              <a:rPr lang="en-US" sz="1100" dirty="0"/>
              <a:t>, CF4 carbon tetrachloride, C8H6O2 , C6H8O2 </a:t>
            </a:r>
            <a:r>
              <a:rPr lang="en-US" sz="1100" dirty="0" err="1"/>
              <a:t>terephtalaladehyde</a:t>
            </a:r>
            <a:r>
              <a:rPr lang="en-US" sz="1100" dirty="0"/>
              <a:t>, 3,4 dimethyl-2-butanoic acid gamma lactone, C9H14O </a:t>
            </a:r>
            <a:r>
              <a:rPr lang="en-US" sz="1100" dirty="0" err="1"/>
              <a:t>isophorone</a:t>
            </a:r>
            <a:r>
              <a:rPr lang="en-US" sz="1100" dirty="0"/>
              <a:t>, C8H16O2 ethyl-hexanoic acid, C10H14N2 nicotine, C10H16O2 pinon-aldehyde, C8H4O3 ophthalmic anhydride, C9H18O2 nonionic acid, C11H22O3 methyl decanoate, C12H24O3 decanoate, C13H26O3 methyl </a:t>
            </a:r>
            <a:r>
              <a:rPr lang="en-US" sz="1100" dirty="0" err="1"/>
              <a:t>dodecoate</a:t>
            </a:r>
            <a:r>
              <a:rPr lang="en-US" sz="1100" dirty="0"/>
              <a:t>, C15H24O2 </a:t>
            </a:r>
            <a:r>
              <a:rPr lang="en-US" sz="1100" dirty="0" err="1"/>
              <a:t>farnesoic</a:t>
            </a:r>
            <a:r>
              <a:rPr lang="en-US" sz="1100" dirty="0"/>
              <a:t> acid, C15H30O3 methyl myristate, C16H22O4 dibutyl phthalate, isoprene, C16H32O3 methyl pentadecanoate, C17H34O3 methyl palmitate, C19H34O3 methyl linoleate, C19H36O3 methyl oleate, C19H38O3 methyl stearate, C21H44 </a:t>
            </a:r>
            <a:r>
              <a:rPr lang="en-US" sz="1100" dirty="0" err="1"/>
              <a:t>heneicosane</a:t>
            </a:r>
            <a:r>
              <a:rPr lang="en-US" sz="1100" dirty="0"/>
              <a:t>, C22H46 </a:t>
            </a:r>
            <a:r>
              <a:rPr lang="en-US" sz="1100" dirty="0" err="1"/>
              <a:t>docosane</a:t>
            </a:r>
            <a:r>
              <a:rPr lang="en-US" sz="1100" dirty="0"/>
              <a:t>, C23H48 </a:t>
            </a:r>
            <a:r>
              <a:rPr lang="en-US" sz="1100" dirty="0" err="1"/>
              <a:t>tricosane</a:t>
            </a:r>
            <a:r>
              <a:rPr lang="en-US" sz="1100" dirty="0"/>
              <a:t>, C24H50 tetracosane, C26H54 </a:t>
            </a:r>
            <a:r>
              <a:rPr lang="en-US" sz="1100" dirty="0" err="1"/>
              <a:t>hexacosane</a:t>
            </a:r>
            <a:r>
              <a:rPr lang="en-US" sz="1100" dirty="0"/>
              <a:t>, C27H56 </a:t>
            </a:r>
            <a:r>
              <a:rPr lang="en-US" sz="1100" dirty="0" err="1"/>
              <a:t>heptacosane</a:t>
            </a:r>
            <a:r>
              <a:rPr lang="en-US" sz="1100" dirty="0"/>
              <a:t>, C28H58 </a:t>
            </a:r>
            <a:r>
              <a:rPr lang="en-US" sz="1100" dirty="0" err="1"/>
              <a:t>octacosane</a:t>
            </a:r>
            <a:r>
              <a:rPr lang="en-US" sz="1100" dirty="0"/>
              <a:t>,  camphene, 3-carene, p-cymene, ethyl benzene, gamma-terpinene,  H2O water, HCHO, HCl, HCN, HCOOH, HF, HNO3, </a:t>
            </a:r>
            <a:r>
              <a:rPr lang="en-US" sz="1100" dirty="0" err="1"/>
              <a:t>HOCl</a:t>
            </a:r>
            <a:r>
              <a:rPr lang="en-US" sz="1100" dirty="0"/>
              <a:t>, iso-</a:t>
            </a:r>
            <a:r>
              <a:rPr lang="en-US" sz="1100" dirty="0" err="1"/>
              <a:t>propylbenzene</a:t>
            </a:r>
            <a:r>
              <a:rPr lang="en-US" sz="1100" dirty="0"/>
              <a:t>, limonene, methyl-chavicol, myrcene,  N2 nitrogen, NH3 ammonia, NO, NO2, Nonane, </a:t>
            </a:r>
            <a:r>
              <a:rPr lang="en-US" sz="1100" dirty="0" err="1"/>
              <a:t>Nopinone</a:t>
            </a:r>
            <a:r>
              <a:rPr lang="en-US" sz="1100" dirty="0"/>
              <a:t>,  N-</a:t>
            </a:r>
            <a:r>
              <a:rPr lang="en-US" sz="1100" dirty="0" err="1"/>
              <a:t>propybenzene</a:t>
            </a:r>
            <a:r>
              <a:rPr lang="en-US" sz="1100" dirty="0"/>
              <a:t>,  </a:t>
            </a:r>
            <a:r>
              <a:rPr lang="en-US" sz="1100" dirty="0" err="1"/>
              <a:t>Nox</a:t>
            </a:r>
            <a:r>
              <a:rPr lang="en-US" sz="1100" dirty="0"/>
              <a:t>, O2 Oxygen, O3 Ozone, C10H16 Ocimene, carbonyl-sulfide COS, hydroxide OH, alpha-phellandrene,  alpha-pinene, beta-pinene, O-xylene, p-xylene, sabinene,   SF6, styrene, alpha-terpinene, terpinene-4-ol,  terpinolene, alpha-terpineol,  1,3,5 trimethylbenzene, 1,2,4-trimethylbenzene, inorganic chlorine, inorganic fluorine, fulvic acids (on HULIS)</a:t>
            </a:r>
          </a:p>
          <a:p>
            <a:endParaRPr lang="en-US" sz="1100" dirty="0"/>
          </a:p>
          <a:p>
            <a:r>
              <a:rPr lang="en-US" sz="1100" b="1" dirty="0"/>
              <a:t>Some Esters In The Atmosphere:</a:t>
            </a:r>
          </a:p>
          <a:p>
            <a:endParaRPr lang="en-US" sz="1100" dirty="0"/>
          </a:p>
          <a:p>
            <a:r>
              <a:rPr lang="en-US" sz="1100" dirty="0"/>
              <a:t>citronellal </a:t>
            </a:r>
            <a:r>
              <a:rPr lang="en-US" sz="1100" dirty="0" err="1"/>
              <a:t>formate</a:t>
            </a:r>
            <a:r>
              <a:rPr lang="en-US" sz="1100" dirty="0"/>
              <a:t>, cinnamon acetate, ethyl acrylate, coniferyl benzoate, &gt;8 organophosphate esters</a:t>
            </a:r>
          </a:p>
          <a:p>
            <a:endParaRPr lang="en-US" sz="1100" dirty="0"/>
          </a:p>
          <a:p>
            <a:r>
              <a:rPr lang="en-US" sz="1100" b="1" dirty="0"/>
              <a:t>Some Atmospheric Oxidized Terpenes-Many Form Viscous Liquids and Polymerize</a:t>
            </a:r>
          </a:p>
          <a:p>
            <a:endParaRPr lang="en-US" sz="1100" dirty="0"/>
          </a:p>
          <a:p>
            <a:r>
              <a:rPr lang="en-US" sz="1100" dirty="0"/>
              <a:t>&gt;45 Oxidized Terpenes such as: 2-2 dimethyl 3 acetyl, pinon-aldehyde, </a:t>
            </a:r>
            <a:r>
              <a:rPr lang="en-US" sz="1100" dirty="0" err="1"/>
              <a:t>pionic</a:t>
            </a:r>
            <a:r>
              <a:rPr lang="en-US" sz="1100" dirty="0"/>
              <a:t> acid, 6,6-dimethyl-bicyclo-hept-2-one, aldehydes, carboxylic acids (e.g. palmitic, oleic, stearic), carbonyls (e.g. HCHO,CH3CHO, CH3COCH3), Beta-caryophyllene, alpha-cedrene, alpha-cedrene,  alpha-copaene,  formaldehyde, acetaldehyde, formic acid, alpha-humulene,  methacrolein, methyl-vinyl-ketone, 4-acetyl-1-methicyclohexene, limonene-oxide,  linalool, methyl-chavicol, </a:t>
            </a:r>
            <a:r>
              <a:rPr lang="en-US" sz="1100" dirty="0" err="1"/>
              <a:t>nopinone</a:t>
            </a:r>
            <a:r>
              <a:rPr lang="en-US" sz="1100" dirty="0"/>
              <a:t>   </a:t>
            </a:r>
            <a:endParaRPr lang="en-US" sz="1100" b="1" dirty="0"/>
          </a:p>
          <a:p>
            <a:endParaRPr lang="en-US" sz="1100" dirty="0"/>
          </a:p>
          <a:p>
            <a:r>
              <a:rPr lang="en-US" sz="1100" b="1" dirty="0"/>
              <a:t>Terpenes polymerize and oxidize especially with Ozone, OH-, UV and nitrates</a:t>
            </a:r>
          </a:p>
          <a:p>
            <a:endParaRPr lang="en-US" sz="1100" b="1" dirty="0"/>
          </a:p>
          <a:p>
            <a:r>
              <a:rPr lang="en-US" sz="1100" b="1" dirty="0"/>
              <a:t>-Carboxylic Acids in Air Plus Atmospheric Plasma Produce Esters, Carboxylic Acids Coat Atmospheric Ice and Inorganic Dust Particles</a:t>
            </a:r>
          </a:p>
          <a:p>
            <a:r>
              <a:rPr lang="en-US" sz="1100" b="1" dirty="0"/>
              <a:t>-HULIS-</a:t>
            </a:r>
            <a:r>
              <a:rPr lang="en-US" sz="1100" b="1" dirty="0" err="1"/>
              <a:t>Humic</a:t>
            </a:r>
            <a:r>
              <a:rPr lang="en-US" sz="1100" b="1" dirty="0"/>
              <a:t> Like Substances (biggest organic aerosols with typically low volatility found globally)-incorporate Fulvic Acids and Contain </a:t>
            </a:r>
            <a:r>
              <a:rPr lang="en-US" sz="1100" b="1" dirty="0" err="1"/>
              <a:t>Organonitrates</a:t>
            </a:r>
            <a:r>
              <a:rPr lang="en-US" sz="1100" b="1" dirty="0"/>
              <a:t>, Calcium and Magnesium</a:t>
            </a:r>
          </a:p>
          <a:p>
            <a:r>
              <a:rPr lang="en-US" sz="1100" b="1" dirty="0"/>
              <a:t>-10exp8 tons/</a:t>
            </a:r>
            <a:r>
              <a:rPr lang="en-US" sz="1100" b="1" dirty="0" err="1"/>
              <a:t>yr</a:t>
            </a:r>
            <a:r>
              <a:rPr lang="en-US" sz="1100" b="1" dirty="0"/>
              <a:t> Atmospheric Species emitted/formed</a:t>
            </a:r>
          </a:p>
          <a:p>
            <a:endParaRPr lang="en-US" sz="1100" b="1" dirty="0"/>
          </a:p>
          <a:p>
            <a:r>
              <a:rPr lang="en-US" sz="1100" b="1" dirty="0"/>
              <a:t>-Can be collected from static air using sorbents and small pump in as little as 5-7 minutes despite low ppb concentrations</a:t>
            </a:r>
          </a:p>
          <a:p>
            <a:endParaRPr lang="en-US" sz="1100" dirty="0"/>
          </a:p>
          <a:p>
            <a:r>
              <a:rPr lang="en-US" sz="1100" b="1" dirty="0"/>
              <a:t>-Found at UAP landing Sites: </a:t>
            </a:r>
            <a:r>
              <a:rPr lang="en-US" sz="1100" dirty="0"/>
              <a:t>formic acid, oxalates (</a:t>
            </a:r>
            <a:r>
              <a:rPr lang="en-US" sz="1100" dirty="0" err="1"/>
              <a:t>eg</a:t>
            </a:r>
            <a:r>
              <a:rPr lang="en-US" sz="1100" dirty="0"/>
              <a:t> ozone plus ground calcium), fulvic acid;      </a:t>
            </a:r>
            <a:r>
              <a:rPr lang="en-US" sz="1100" b="1" dirty="0"/>
              <a:t>Found in A.H.-</a:t>
            </a:r>
            <a:r>
              <a:rPr lang="en-US" sz="1100" dirty="0"/>
              <a:t>carboxylic acids, esters, trace nitrates, many other hydrocarbons, </a:t>
            </a:r>
            <a:r>
              <a:rPr lang="en-US" sz="1100" dirty="0" err="1"/>
              <a:t>celluloidal</a:t>
            </a:r>
            <a:r>
              <a:rPr lang="en-US" sz="1100" dirty="0"/>
              <a:t> </a:t>
            </a:r>
            <a:r>
              <a:rPr lang="en-US" sz="1100" dirty="0" err="1"/>
              <a:t>matl</a:t>
            </a:r>
            <a:r>
              <a:rPr lang="en-US" sz="1100" dirty="0"/>
              <a:t> (glycine)</a:t>
            </a:r>
          </a:p>
          <a:p>
            <a:endParaRPr lang="en-US" sz="1100" dirty="0"/>
          </a:p>
          <a:p>
            <a:endParaRPr lang="en-US" sz="1200" dirty="0"/>
          </a:p>
        </p:txBody>
      </p:sp>
    </p:spTree>
    <p:extLst>
      <p:ext uri="{BB962C8B-B14F-4D97-AF65-F5344CB8AC3E}">
        <p14:creationId xmlns:p14="http://schemas.microsoft.com/office/powerpoint/2010/main" val="2656308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2350</TotalTime>
  <Words>4387</Words>
  <Application>Microsoft Macintosh PowerPoint</Application>
  <PresentationFormat>Widescreen</PresentationFormat>
  <Paragraphs>224</Paragraphs>
  <Slides>16</Slides>
  <Notes>15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The “Angel Hair” (A.H.) Phenomena</vt:lpstr>
      <vt:lpstr>What do we know for certain?</vt:lpstr>
      <vt:lpstr>Indicators Of True Angel Hair</vt:lpstr>
      <vt:lpstr>What do we know for certain?</vt:lpstr>
      <vt:lpstr>What do we know for certain?</vt:lpstr>
      <vt:lpstr>What do we know for certain?</vt:lpstr>
      <vt:lpstr>What do we know for certain?</vt:lpstr>
      <vt:lpstr>Hydrocarbons and Prebiotics Existing In Space/Meteorites/Comets-A Growing List</vt:lpstr>
      <vt:lpstr>Example Species Existing In The Atmosphere</vt:lpstr>
      <vt:lpstr>What isn’t the explanation ?</vt:lpstr>
      <vt:lpstr>AC Electrospinning- the core explanation for A.H.</vt:lpstr>
      <vt:lpstr>What is the explanation ?</vt:lpstr>
      <vt:lpstr>What is the explanation ?</vt:lpstr>
      <vt:lpstr>Where do they (A.H. Craft) come from ?</vt:lpstr>
      <vt:lpstr>What Now ?</vt:lpstr>
      <vt:lpstr>Summary Of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“Angel Hair” Phenomena</dc:title>
  <dc:creator>Jack Sliwa</dc:creator>
  <cp:lastModifiedBy>Jack Sliwa</cp:lastModifiedBy>
  <cp:revision>475</cp:revision>
  <dcterms:created xsi:type="dcterms:W3CDTF">2020-12-08T19:44:50Z</dcterms:created>
  <dcterms:modified xsi:type="dcterms:W3CDTF">2020-12-22T17:29:14Z</dcterms:modified>
</cp:coreProperties>
</file>